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28711525" cy="35936238"/>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18">
          <p15:clr>
            <a:srgbClr val="A4A3A4"/>
          </p15:clr>
        </p15:guide>
        <p15:guide id="2" pos="904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raeten, Roosmarijn (IFPRI)" initials="VR(" lastIdx="3" clrIdx="0">
    <p:extLst>
      <p:ext uri="{19B8F6BF-5375-455C-9EA6-DF929625EA0E}">
        <p15:presenceInfo xmlns:p15="http://schemas.microsoft.com/office/powerpoint/2012/main" userId="Verstraeten, Roosmarijn (IFPRI)" providerId="None"/>
      </p:ext>
    </p:extLst>
  </p:cmAuthor>
  <p:cmAuthor id="2" name="Billings, Lucy (IFPRI-Ghana)" initials="BL(" lastIdx="10" clrIdx="1">
    <p:extLst>
      <p:ext uri="{19B8F6BF-5375-455C-9EA6-DF929625EA0E}">
        <p15:presenceInfo xmlns:p15="http://schemas.microsoft.com/office/powerpoint/2012/main" userId="Billings, Lucy (IFPRI-Ghana)" providerId="None"/>
      </p:ext>
    </p:extLst>
  </p:cmAuthor>
  <p:cmAuthor id="3" name="Leah Salm"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4995" autoAdjust="0"/>
    <p:restoredTop sz="93907" autoAdjust="0"/>
  </p:normalViewPr>
  <p:slideViewPr>
    <p:cSldViewPr>
      <p:cViewPr varScale="1">
        <p:scale>
          <a:sx n="10" d="100"/>
          <a:sy n="10" d="100"/>
        </p:scale>
        <p:origin x="1224" y="48"/>
      </p:cViewPr>
      <p:guideLst>
        <p:guide orient="horz" pos="11318"/>
        <p:guide pos="904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leahsalm:Desktop:Systematic%20Map:Final%20Analysis%20(34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6117929675540299"/>
          <c:y val="4.5614035087719301E-2"/>
          <c:w val="0.59588082210062698"/>
          <c:h val="0.86545047658516405"/>
        </c:manualLayout>
      </c:layout>
      <c:barChart>
        <c:barDir val="bar"/>
        <c:grouping val="stacked"/>
        <c:varyColors val="0"/>
        <c:ser>
          <c:idx val="0"/>
          <c:order val="0"/>
          <c:tx>
            <c:strRef>
              <c:f>'Demographics of WHA targets'!$B$24</c:f>
              <c:strCache>
                <c:ptCount val="1"/>
                <c:pt idx="0">
                  <c:v>U5NS</c:v>
                </c:pt>
              </c:strCache>
            </c:strRef>
          </c:tx>
          <c:spPr>
            <a:solidFill>
              <a:srgbClr val="ED7D31"/>
            </a:solidFill>
          </c:spPr>
          <c:invertIfNegative val="0"/>
          <c:cat>
            <c:strRef>
              <c:f>'Demographics of WHA targets'!$A$25:$A$41</c:f>
              <c:strCache>
                <c:ptCount val="17"/>
                <c:pt idx="0">
                  <c:v>Benin </c:v>
                </c:pt>
                <c:pt idx="1">
                  <c:v>Burkina Faso</c:v>
                </c:pt>
                <c:pt idx="2">
                  <c:v>Cape Verde</c:v>
                </c:pt>
                <c:pt idx="3">
                  <c:v>Cote d'Ivoire </c:v>
                </c:pt>
                <c:pt idx="4">
                  <c:v>Gambia</c:v>
                </c:pt>
                <c:pt idx="5">
                  <c:v>Ghana</c:v>
                </c:pt>
                <c:pt idx="6">
                  <c:v>Guinea</c:v>
                </c:pt>
                <c:pt idx="7">
                  <c:v>Guinea- Bassau </c:v>
                </c:pt>
                <c:pt idx="8">
                  <c:v>Liberia</c:v>
                </c:pt>
                <c:pt idx="9">
                  <c:v>Mali</c:v>
                </c:pt>
                <c:pt idx="10">
                  <c:v>Niger</c:v>
                </c:pt>
                <c:pt idx="11">
                  <c:v>Nigeria </c:v>
                </c:pt>
                <c:pt idx="12">
                  <c:v>Senegal </c:v>
                </c:pt>
                <c:pt idx="13">
                  <c:v>Sierre Leone </c:v>
                </c:pt>
                <c:pt idx="14">
                  <c:v>Togo </c:v>
                </c:pt>
                <c:pt idx="15">
                  <c:v>Not Specified</c:v>
                </c:pt>
                <c:pt idx="16">
                  <c:v>Multi-country </c:v>
                </c:pt>
              </c:strCache>
            </c:strRef>
          </c:cat>
          <c:val>
            <c:numRef>
              <c:f>'Demographics of WHA targets'!$B$25:$B$41</c:f>
              <c:numCache>
                <c:formatCode>General</c:formatCode>
                <c:ptCount val="17"/>
                <c:pt idx="0">
                  <c:v>8</c:v>
                </c:pt>
                <c:pt idx="1">
                  <c:v>17</c:v>
                </c:pt>
                <c:pt idx="2">
                  <c:v>1</c:v>
                </c:pt>
                <c:pt idx="3">
                  <c:v>2</c:v>
                </c:pt>
                <c:pt idx="4">
                  <c:v>6</c:v>
                </c:pt>
                <c:pt idx="5">
                  <c:v>47</c:v>
                </c:pt>
                <c:pt idx="6">
                  <c:v>3</c:v>
                </c:pt>
                <c:pt idx="7">
                  <c:v>3</c:v>
                </c:pt>
                <c:pt idx="8">
                  <c:v>2</c:v>
                </c:pt>
                <c:pt idx="9">
                  <c:v>4</c:v>
                </c:pt>
                <c:pt idx="10">
                  <c:v>8</c:v>
                </c:pt>
                <c:pt idx="11">
                  <c:v>74</c:v>
                </c:pt>
                <c:pt idx="12">
                  <c:v>3</c:v>
                </c:pt>
                <c:pt idx="13">
                  <c:v>1</c:v>
                </c:pt>
                <c:pt idx="14">
                  <c:v>0</c:v>
                </c:pt>
                <c:pt idx="15">
                  <c:v>0</c:v>
                </c:pt>
                <c:pt idx="16">
                  <c:v>10</c:v>
                </c:pt>
              </c:numCache>
            </c:numRef>
          </c:val>
          <c:extLst xmlns:c16r2="http://schemas.microsoft.com/office/drawing/2015/06/chart">
            <c:ext xmlns:c16="http://schemas.microsoft.com/office/drawing/2014/chart" uri="{C3380CC4-5D6E-409C-BE32-E72D297353CC}">
              <c16:uniqueId val="{00000000-F085-46E9-933C-33F5DA18BC5E}"/>
            </c:ext>
          </c:extLst>
        </c:ser>
        <c:ser>
          <c:idx val="1"/>
          <c:order val="1"/>
          <c:tx>
            <c:strRef>
              <c:f>'Demographics of WHA targets'!$C$24</c:f>
              <c:strCache>
                <c:ptCount val="1"/>
                <c:pt idx="0">
                  <c:v>EBF</c:v>
                </c:pt>
              </c:strCache>
            </c:strRef>
          </c:tx>
          <c:spPr>
            <a:solidFill>
              <a:schemeClr val="accent5"/>
            </a:solidFill>
          </c:spPr>
          <c:invertIfNegative val="0"/>
          <c:cat>
            <c:strRef>
              <c:f>'Demographics of WHA targets'!$A$25:$A$41</c:f>
              <c:strCache>
                <c:ptCount val="17"/>
                <c:pt idx="0">
                  <c:v>Benin </c:v>
                </c:pt>
                <c:pt idx="1">
                  <c:v>Burkina Faso</c:v>
                </c:pt>
                <c:pt idx="2">
                  <c:v>Cape Verde</c:v>
                </c:pt>
                <c:pt idx="3">
                  <c:v>Cote d'Ivoire </c:v>
                </c:pt>
                <c:pt idx="4">
                  <c:v>Gambia</c:v>
                </c:pt>
                <c:pt idx="5">
                  <c:v>Ghana</c:v>
                </c:pt>
                <c:pt idx="6">
                  <c:v>Guinea</c:v>
                </c:pt>
                <c:pt idx="7">
                  <c:v>Guinea- Bassau </c:v>
                </c:pt>
                <c:pt idx="8">
                  <c:v>Liberia</c:v>
                </c:pt>
                <c:pt idx="9">
                  <c:v>Mali</c:v>
                </c:pt>
                <c:pt idx="10">
                  <c:v>Niger</c:v>
                </c:pt>
                <c:pt idx="11">
                  <c:v>Nigeria </c:v>
                </c:pt>
                <c:pt idx="12">
                  <c:v>Senegal </c:v>
                </c:pt>
                <c:pt idx="13">
                  <c:v>Sierre Leone </c:v>
                </c:pt>
                <c:pt idx="14">
                  <c:v>Togo </c:v>
                </c:pt>
                <c:pt idx="15">
                  <c:v>Not Specified</c:v>
                </c:pt>
                <c:pt idx="16">
                  <c:v>Multi-country </c:v>
                </c:pt>
              </c:strCache>
            </c:strRef>
          </c:cat>
          <c:val>
            <c:numRef>
              <c:f>'Demographics of WHA targets'!$C$25:$C$41</c:f>
              <c:numCache>
                <c:formatCode>General</c:formatCode>
                <c:ptCount val="17"/>
                <c:pt idx="0">
                  <c:v>1</c:v>
                </c:pt>
                <c:pt idx="1">
                  <c:v>4</c:v>
                </c:pt>
                <c:pt idx="2">
                  <c:v>0</c:v>
                </c:pt>
                <c:pt idx="3">
                  <c:v>0</c:v>
                </c:pt>
                <c:pt idx="4">
                  <c:v>0</c:v>
                </c:pt>
                <c:pt idx="5">
                  <c:v>11</c:v>
                </c:pt>
                <c:pt idx="6">
                  <c:v>0</c:v>
                </c:pt>
                <c:pt idx="7">
                  <c:v>0</c:v>
                </c:pt>
                <c:pt idx="8">
                  <c:v>0</c:v>
                </c:pt>
                <c:pt idx="9">
                  <c:v>1</c:v>
                </c:pt>
                <c:pt idx="10">
                  <c:v>0</c:v>
                </c:pt>
                <c:pt idx="11">
                  <c:v>17</c:v>
                </c:pt>
                <c:pt idx="12">
                  <c:v>1</c:v>
                </c:pt>
                <c:pt idx="13">
                  <c:v>1</c:v>
                </c:pt>
                <c:pt idx="14">
                  <c:v>0</c:v>
                </c:pt>
                <c:pt idx="15">
                  <c:v>2</c:v>
                </c:pt>
                <c:pt idx="16">
                  <c:v>0</c:v>
                </c:pt>
              </c:numCache>
            </c:numRef>
          </c:val>
          <c:extLst xmlns:c16r2="http://schemas.microsoft.com/office/drawing/2015/06/chart">
            <c:ext xmlns:c16="http://schemas.microsoft.com/office/drawing/2014/chart" uri="{C3380CC4-5D6E-409C-BE32-E72D297353CC}">
              <c16:uniqueId val="{00000001-F085-46E9-933C-33F5DA18BC5E}"/>
            </c:ext>
          </c:extLst>
        </c:ser>
        <c:ser>
          <c:idx val="2"/>
          <c:order val="2"/>
          <c:tx>
            <c:strRef>
              <c:f>'Demographics of WHA targets'!$D$24</c:f>
              <c:strCache>
                <c:ptCount val="1"/>
                <c:pt idx="0">
                  <c:v>Anaemia</c:v>
                </c:pt>
              </c:strCache>
            </c:strRef>
          </c:tx>
          <c:spPr>
            <a:solidFill>
              <a:schemeClr val="accent6"/>
            </a:solidFill>
          </c:spPr>
          <c:invertIfNegative val="0"/>
          <c:cat>
            <c:strRef>
              <c:f>'Demographics of WHA targets'!$A$25:$A$41</c:f>
              <c:strCache>
                <c:ptCount val="17"/>
                <c:pt idx="0">
                  <c:v>Benin </c:v>
                </c:pt>
                <c:pt idx="1">
                  <c:v>Burkina Faso</c:v>
                </c:pt>
                <c:pt idx="2">
                  <c:v>Cape Verde</c:v>
                </c:pt>
                <c:pt idx="3">
                  <c:v>Cote d'Ivoire </c:v>
                </c:pt>
                <c:pt idx="4">
                  <c:v>Gambia</c:v>
                </c:pt>
                <c:pt idx="5">
                  <c:v>Ghana</c:v>
                </c:pt>
                <c:pt idx="6">
                  <c:v>Guinea</c:v>
                </c:pt>
                <c:pt idx="7">
                  <c:v>Guinea- Bassau </c:v>
                </c:pt>
                <c:pt idx="8">
                  <c:v>Liberia</c:v>
                </c:pt>
                <c:pt idx="9">
                  <c:v>Mali</c:v>
                </c:pt>
                <c:pt idx="10">
                  <c:v>Niger</c:v>
                </c:pt>
                <c:pt idx="11">
                  <c:v>Nigeria </c:v>
                </c:pt>
                <c:pt idx="12">
                  <c:v>Senegal </c:v>
                </c:pt>
                <c:pt idx="13">
                  <c:v>Sierre Leone </c:v>
                </c:pt>
                <c:pt idx="14">
                  <c:v>Togo </c:v>
                </c:pt>
                <c:pt idx="15">
                  <c:v>Not Specified</c:v>
                </c:pt>
                <c:pt idx="16">
                  <c:v>Multi-country </c:v>
                </c:pt>
              </c:strCache>
            </c:strRef>
          </c:cat>
          <c:val>
            <c:numRef>
              <c:f>'Demographics of WHA targets'!$D$25:$D$41</c:f>
              <c:numCache>
                <c:formatCode>General</c:formatCode>
                <c:ptCount val="17"/>
                <c:pt idx="0">
                  <c:v>4</c:v>
                </c:pt>
                <c:pt idx="1">
                  <c:v>4</c:v>
                </c:pt>
                <c:pt idx="2">
                  <c:v>0</c:v>
                </c:pt>
                <c:pt idx="3">
                  <c:v>4</c:v>
                </c:pt>
                <c:pt idx="4">
                  <c:v>0</c:v>
                </c:pt>
                <c:pt idx="5">
                  <c:v>15</c:v>
                </c:pt>
                <c:pt idx="6">
                  <c:v>0</c:v>
                </c:pt>
                <c:pt idx="7">
                  <c:v>0</c:v>
                </c:pt>
                <c:pt idx="8">
                  <c:v>0</c:v>
                </c:pt>
                <c:pt idx="9">
                  <c:v>2</c:v>
                </c:pt>
                <c:pt idx="10">
                  <c:v>0</c:v>
                </c:pt>
                <c:pt idx="11">
                  <c:v>36</c:v>
                </c:pt>
                <c:pt idx="12">
                  <c:v>2</c:v>
                </c:pt>
                <c:pt idx="13">
                  <c:v>1</c:v>
                </c:pt>
                <c:pt idx="14">
                  <c:v>0</c:v>
                </c:pt>
                <c:pt idx="15">
                  <c:v>2</c:v>
                </c:pt>
                <c:pt idx="16">
                  <c:v>1</c:v>
                </c:pt>
              </c:numCache>
            </c:numRef>
          </c:val>
          <c:extLst xmlns:c16r2="http://schemas.microsoft.com/office/drawing/2015/06/chart">
            <c:ext xmlns:c16="http://schemas.microsoft.com/office/drawing/2014/chart" uri="{C3380CC4-5D6E-409C-BE32-E72D297353CC}">
              <c16:uniqueId val="{00000002-F085-46E9-933C-33F5DA18BC5E}"/>
            </c:ext>
          </c:extLst>
        </c:ser>
        <c:ser>
          <c:idx val="3"/>
          <c:order val="3"/>
          <c:tx>
            <c:strRef>
              <c:f>'Demographics of WHA targets'!$E$24</c:f>
              <c:strCache>
                <c:ptCount val="1"/>
                <c:pt idx="0">
                  <c:v>More than 1 Indicator </c:v>
                </c:pt>
              </c:strCache>
            </c:strRef>
          </c:tx>
          <c:spPr>
            <a:solidFill>
              <a:schemeClr val="accent4"/>
            </a:solidFill>
          </c:spPr>
          <c:invertIfNegative val="0"/>
          <c:cat>
            <c:strRef>
              <c:f>'Demographics of WHA targets'!$A$25:$A$41</c:f>
              <c:strCache>
                <c:ptCount val="17"/>
                <c:pt idx="0">
                  <c:v>Benin </c:v>
                </c:pt>
                <c:pt idx="1">
                  <c:v>Burkina Faso</c:v>
                </c:pt>
                <c:pt idx="2">
                  <c:v>Cape Verde</c:v>
                </c:pt>
                <c:pt idx="3">
                  <c:v>Cote d'Ivoire </c:v>
                </c:pt>
                <c:pt idx="4">
                  <c:v>Gambia</c:v>
                </c:pt>
                <c:pt idx="5">
                  <c:v>Ghana</c:v>
                </c:pt>
                <c:pt idx="6">
                  <c:v>Guinea</c:v>
                </c:pt>
                <c:pt idx="7">
                  <c:v>Guinea- Bassau </c:v>
                </c:pt>
                <c:pt idx="8">
                  <c:v>Liberia</c:v>
                </c:pt>
                <c:pt idx="9">
                  <c:v>Mali</c:v>
                </c:pt>
                <c:pt idx="10">
                  <c:v>Niger</c:v>
                </c:pt>
                <c:pt idx="11">
                  <c:v>Nigeria </c:v>
                </c:pt>
                <c:pt idx="12">
                  <c:v>Senegal </c:v>
                </c:pt>
                <c:pt idx="13">
                  <c:v>Sierre Leone </c:v>
                </c:pt>
                <c:pt idx="14">
                  <c:v>Togo </c:v>
                </c:pt>
                <c:pt idx="15">
                  <c:v>Not Specified</c:v>
                </c:pt>
                <c:pt idx="16">
                  <c:v>Multi-country </c:v>
                </c:pt>
              </c:strCache>
            </c:strRef>
          </c:cat>
          <c:val>
            <c:numRef>
              <c:f>'Demographics of WHA targets'!$E$25:$E$41</c:f>
              <c:numCache>
                <c:formatCode>General</c:formatCode>
                <c:ptCount val="17"/>
                <c:pt idx="0">
                  <c:v>5</c:v>
                </c:pt>
                <c:pt idx="1">
                  <c:v>5</c:v>
                </c:pt>
                <c:pt idx="2">
                  <c:v>0</c:v>
                </c:pt>
                <c:pt idx="3">
                  <c:v>1</c:v>
                </c:pt>
                <c:pt idx="4">
                  <c:v>1</c:v>
                </c:pt>
                <c:pt idx="5">
                  <c:v>5</c:v>
                </c:pt>
                <c:pt idx="6">
                  <c:v>0</c:v>
                </c:pt>
                <c:pt idx="7">
                  <c:v>0</c:v>
                </c:pt>
                <c:pt idx="8">
                  <c:v>0</c:v>
                </c:pt>
                <c:pt idx="9">
                  <c:v>2</c:v>
                </c:pt>
                <c:pt idx="10">
                  <c:v>1</c:v>
                </c:pt>
                <c:pt idx="11">
                  <c:v>15</c:v>
                </c:pt>
                <c:pt idx="12">
                  <c:v>2</c:v>
                </c:pt>
                <c:pt idx="13">
                  <c:v>1</c:v>
                </c:pt>
                <c:pt idx="14">
                  <c:v>0</c:v>
                </c:pt>
                <c:pt idx="15">
                  <c:v>4</c:v>
                </c:pt>
                <c:pt idx="16">
                  <c:v>0</c:v>
                </c:pt>
              </c:numCache>
            </c:numRef>
          </c:val>
          <c:extLst xmlns:c16r2="http://schemas.microsoft.com/office/drawing/2015/06/chart">
            <c:ext xmlns:c16="http://schemas.microsoft.com/office/drawing/2014/chart" uri="{C3380CC4-5D6E-409C-BE32-E72D297353CC}">
              <c16:uniqueId val="{00000003-F085-46E9-933C-33F5DA18BC5E}"/>
            </c:ext>
          </c:extLst>
        </c:ser>
        <c:dLbls>
          <c:showLegendKey val="0"/>
          <c:showVal val="0"/>
          <c:showCatName val="0"/>
          <c:showSerName val="0"/>
          <c:showPercent val="0"/>
          <c:showBubbleSize val="0"/>
        </c:dLbls>
        <c:gapWidth val="150"/>
        <c:overlap val="100"/>
        <c:axId val="241458880"/>
        <c:axId val="305209864"/>
      </c:barChart>
      <c:catAx>
        <c:axId val="241458880"/>
        <c:scaling>
          <c:orientation val="minMax"/>
        </c:scaling>
        <c:delete val="0"/>
        <c:axPos val="l"/>
        <c:numFmt formatCode="General" sourceLinked="0"/>
        <c:majorTickMark val="out"/>
        <c:minorTickMark val="none"/>
        <c:tickLblPos val="nextTo"/>
        <c:txPr>
          <a:bodyPr/>
          <a:lstStyle/>
          <a:p>
            <a:pPr>
              <a:defRPr sz="1600"/>
            </a:pPr>
            <a:endParaRPr lang="en-US"/>
          </a:p>
        </c:txPr>
        <c:crossAx val="305209864"/>
        <c:crosses val="autoZero"/>
        <c:auto val="1"/>
        <c:lblAlgn val="ctr"/>
        <c:lblOffset val="100"/>
        <c:noMultiLvlLbl val="0"/>
      </c:catAx>
      <c:valAx>
        <c:axId val="305209864"/>
        <c:scaling>
          <c:orientation val="minMax"/>
        </c:scaling>
        <c:delete val="0"/>
        <c:axPos val="b"/>
        <c:majorGridlines/>
        <c:numFmt formatCode="General" sourceLinked="1"/>
        <c:majorTickMark val="out"/>
        <c:minorTickMark val="none"/>
        <c:tickLblPos val="nextTo"/>
        <c:crossAx val="241458880"/>
        <c:crosses val="autoZero"/>
        <c:crossBetween val="between"/>
        <c:majorUnit val="10"/>
      </c:valAx>
    </c:plotArea>
    <c:legend>
      <c:legendPos val="r"/>
      <c:layout>
        <c:manualLayout>
          <c:xMode val="edge"/>
          <c:yMode val="edge"/>
          <c:x val="0.79510194700238701"/>
          <c:y val="0.14716801704134799"/>
          <c:w val="0.123309459198956"/>
          <c:h val="0.72297919281828904"/>
        </c:manualLayout>
      </c:layout>
      <c:overlay val="0"/>
      <c:txPr>
        <a:bodyPr/>
        <a:lstStyle/>
        <a:p>
          <a:pPr>
            <a:defRPr sz="1800"/>
          </a:pPr>
          <a:endParaRPr lang="en-US"/>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dPt>
            <c:idx val="0"/>
            <c:bubble3D val="0"/>
            <c:spPr>
              <a:solidFill>
                <a:schemeClr val="accent5"/>
              </a:solidFill>
            </c:spPr>
            <c:extLst xmlns:c16r2="http://schemas.microsoft.com/office/drawing/2015/06/chart">
              <c:ext xmlns:c16="http://schemas.microsoft.com/office/drawing/2014/chart" uri="{C3380CC4-5D6E-409C-BE32-E72D297353CC}">
                <c16:uniqueId val="{00000001-BA7C-4581-A560-331DD755D5B9}"/>
              </c:ext>
            </c:extLst>
          </c:dPt>
          <c:dPt>
            <c:idx val="1"/>
            <c:bubble3D val="0"/>
            <c:spPr>
              <a:solidFill>
                <a:schemeClr val="accent4"/>
              </a:solidFill>
            </c:spPr>
            <c:extLst xmlns:c16r2="http://schemas.microsoft.com/office/drawing/2015/06/chart">
              <c:ext xmlns:c16="http://schemas.microsoft.com/office/drawing/2014/chart" uri="{C3380CC4-5D6E-409C-BE32-E72D297353CC}">
                <c16:uniqueId val="{00000003-BA7C-4581-A560-331DD755D5B9}"/>
              </c:ext>
            </c:extLst>
          </c:dPt>
          <c:dPt>
            <c:idx val="2"/>
            <c:bubble3D val="0"/>
            <c:spPr>
              <a:solidFill>
                <a:schemeClr val="accent6"/>
              </a:solidFill>
            </c:spPr>
            <c:extLst xmlns:c16r2="http://schemas.microsoft.com/office/drawing/2015/06/chart">
              <c:ext xmlns:c16="http://schemas.microsoft.com/office/drawing/2014/chart" uri="{C3380CC4-5D6E-409C-BE32-E72D297353CC}">
                <c16:uniqueId val="{00000005-BA7C-4581-A560-331DD755D5B9}"/>
              </c:ext>
            </c:extLst>
          </c:dPt>
          <c:dPt>
            <c:idx val="3"/>
            <c:bubble3D val="0"/>
            <c:spPr>
              <a:solidFill>
                <a:schemeClr val="accent2"/>
              </a:solidFill>
            </c:spPr>
            <c:extLst xmlns:c16r2="http://schemas.microsoft.com/office/drawing/2015/06/chart">
              <c:ext xmlns:c16="http://schemas.microsoft.com/office/drawing/2014/chart" uri="{C3380CC4-5D6E-409C-BE32-E72D297353CC}">
                <c16:uniqueId val="{00000007-BA7C-4581-A560-331DD755D5B9}"/>
              </c:ext>
            </c:extLst>
          </c:dPt>
          <c:dLbls>
            <c:spPr>
              <a:noFill/>
              <a:ln>
                <a:noFill/>
              </a:ln>
              <a:effectLst/>
            </c:spPr>
            <c:txPr>
              <a:bodyPr/>
              <a:lstStyle/>
              <a:p>
                <a:pPr>
                  <a:defRPr sz="1800" b="1"/>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('Demographics of WHA targets'!$A$51,'Demographics of WHA targets'!$A$56:$A$58)</c:f>
              <c:strCache>
                <c:ptCount val="4"/>
                <c:pt idx="0">
                  <c:v>U5NS</c:v>
                </c:pt>
                <c:pt idx="1">
                  <c:v>EBF</c:v>
                </c:pt>
                <c:pt idx="2">
                  <c:v>Anaemia</c:v>
                </c:pt>
                <c:pt idx="3">
                  <c:v>More than 1 WHA target</c:v>
                </c:pt>
              </c:strCache>
            </c:strRef>
          </c:cat>
          <c:val>
            <c:numRef>
              <c:f>('Demographics of WHA targets'!$B$51,'Demographics of WHA targets'!$B$56:$B$58)</c:f>
              <c:numCache>
                <c:formatCode>General</c:formatCode>
                <c:ptCount val="4"/>
                <c:pt idx="0">
                  <c:v>137</c:v>
                </c:pt>
                <c:pt idx="1">
                  <c:v>38</c:v>
                </c:pt>
                <c:pt idx="2">
                  <c:v>72</c:v>
                </c:pt>
                <c:pt idx="3">
                  <c:v>93</c:v>
                </c:pt>
              </c:numCache>
            </c:numRef>
          </c:val>
          <c:extLst xmlns:c16r2="http://schemas.microsoft.com/office/drawing/2015/06/chart">
            <c:ext xmlns:c16="http://schemas.microsoft.com/office/drawing/2014/chart" uri="{C3380CC4-5D6E-409C-BE32-E72D297353CC}">
              <c16:uniqueId val="{00000008-BA7C-4581-A560-331DD755D5B9}"/>
            </c:ext>
          </c:extLst>
        </c:ser>
        <c:dLbls>
          <c:showLegendKey val="0"/>
          <c:showVal val="0"/>
          <c:showCatName val="0"/>
          <c:showSerName val="0"/>
          <c:showPercent val="1"/>
          <c:showBubbleSize val="0"/>
          <c:showLeaderLines val="1"/>
        </c:dLbls>
        <c:firstSliceAng val="0"/>
      </c:pieChart>
    </c:plotArea>
    <c:legend>
      <c:legendPos val="r"/>
      <c:layout/>
      <c:overlay val="0"/>
      <c:txPr>
        <a:bodyPr/>
        <a:lstStyle/>
        <a:p>
          <a:pPr>
            <a:defRPr sz="1800"/>
          </a:pPr>
          <a:endParaRPr lang="en-US"/>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dPt>
            <c:idx val="0"/>
            <c:bubble3D val="0"/>
            <c:spPr>
              <a:solidFill>
                <a:schemeClr val="accent5"/>
              </a:solidFill>
            </c:spPr>
            <c:extLst xmlns:c16r2="http://schemas.microsoft.com/office/drawing/2015/06/chart">
              <c:ext xmlns:c16="http://schemas.microsoft.com/office/drawing/2014/chart" uri="{C3380CC4-5D6E-409C-BE32-E72D297353CC}">
                <c16:uniqueId val="{00000001-9E3B-4D87-BE4B-A0B787103EE2}"/>
              </c:ext>
            </c:extLst>
          </c:dPt>
          <c:dPt>
            <c:idx val="1"/>
            <c:bubble3D val="0"/>
            <c:spPr>
              <a:solidFill>
                <a:schemeClr val="accent6"/>
              </a:solidFill>
            </c:spPr>
            <c:extLst xmlns:c16r2="http://schemas.microsoft.com/office/drawing/2015/06/chart">
              <c:ext xmlns:c16="http://schemas.microsoft.com/office/drawing/2014/chart" uri="{C3380CC4-5D6E-409C-BE32-E72D297353CC}">
                <c16:uniqueId val="{00000003-9E3B-4D87-BE4B-A0B787103EE2}"/>
              </c:ext>
            </c:extLst>
          </c:dPt>
          <c:dPt>
            <c:idx val="2"/>
            <c:bubble3D val="0"/>
            <c:spPr>
              <a:solidFill>
                <a:schemeClr val="accent2"/>
              </a:solidFill>
            </c:spPr>
            <c:extLst xmlns:c16r2="http://schemas.microsoft.com/office/drawing/2015/06/chart">
              <c:ext xmlns:c16="http://schemas.microsoft.com/office/drawing/2014/chart" uri="{C3380CC4-5D6E-409C-BE32-E72D297353CC}">
                <c16:uniqueId val="{00000005-9E3B-4D87-BE4B-A0B787103EE2}"/>
              </c:ext>
            </c:extLst>
          </c:dPt>
          <c:dPt>
            <c:idx val="3"/>
            <c:bubble3D val="0"/>
            <c:spPr>
              <a:solidFill>
                <a:schemeClr val="accent4"/>
              </a:solidFill>
            </c:spPr>
            <c:extLst xmlns:c16r2="http://schemas.microsoft.com/office/drawing/2015/06/chart">
              <c:ext xmlns:c16="http://schemas.microsoft.com/office/drawing/2014/chart" uri="{C3380CC4-5D6E-409C-BE32-E72D297353CC}">
                <c16:uniqueId val="{00000007-9E3B-4D87-BE4B-A0B787103EE2}"/>
              </c:ext>
            </c:extLst>
          </c:dPt>
          <c:dLbls>
            <c:spPr>
              <a:noFill/>
              <a:ln>
                <a:noFill/>
              </a:ln>
              <a:effectLst/>
            </c:spPr>
            <c:txPr>
              <a:bodyPr/>
              <a:lstStyle/>
              <a:p>
                <a:pPr>
                  <a:defRPr sz="1800" b="1"/>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'Demographics of WHA targets'!$A$52:$A$55</c:f>
              <c:strCache>
                <c:ptCount val="4"/>
                <c:pt idx="0">
                  <c:v>Stunting</c:v>
                </c:pt>
                <c:pt idx="1">
                  <c:v>Wasting</c:v>
                </c:pt>
                <c:pt idx="2">
                  <c:v>LBW</c:v>
                </c:pt>
                <c:pt idx="3">
                  <c:v>Overweight</c:v>
                </c:pt>
              </c:strCache>
            </c:strRef>
          </c:cat>
          <c:val>
            <c:numRef>
              <c:f>'Demographics of WHA targets'!$B$52:$B$55</c:f>
              <c:numCache>
                <c:formatCode>General</c:formatCode>
                <c:ptCount val="4"/>
                <c:pt idx="0">
                  <c:v>21</c:v>
                </c:pt>
                <c:pt idx="1">
                  <c:v>26</c:v>
                </c:pt>
                <c:pt idx="2">
                  <c:v>83</c:v>
                </c:pt>
                <c:pt idx="3">
                  <c:v>7</c:v>
                </c:pt>
              </c:numCache>
            </c:numRef>
          </c:val>
          <c:extLst xmlns:c16r2="http://schemas.microsoft.com/office/drawing/2015/06/chart">
            <c:ext xmlns:c16="http://schemas.microsoft.com/office/drawing/2014/chart" uri="{C3380CC4-5D6E-409C-BE32-E72D297353CC}">
              <c16:uniqueId val="{00000008-9E3B-4D87-BE4B-A0B787103EE2}"/>
            </c:ext>
          </c:extLst>
        </c:ser>
        <c:dLbls>
          <c:showLegendKey val="0"/>
          <c:showVal val="0"/>
          <c:showCatName val="0"/>
          <c:showSerName val="0"/>
          <c:showPercent val="1"/>
          <c:showBubbleSize val="0"/>
          <c:showLeaderLines val="1"/>
        </c:dLbls>
        <c:firstSliceAng val="0"/>
      </c:pieChart>
    </c:plotArea>
    <c:legend>
      <c:legendPos val="r"/>
      <c:layout/>
      <c:overlay val="0"/>
      <c:txPr>
        <a:bodyPr/>
        <a:lstStyle/>
        <a:p>
          <a:pPr>
            <a:defRPr sz="1800"/>
          </a:pPr>
          <a:endParaRPr lang="en-US"/>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'5PD'!$H$6</c:f>
              <c:strCache>
                <c:ptCount val="1"/>
                <c:pt idx="0">
                  <c:v>Problem</c:v>
                </c:pt>
              </c:strCache>
            </c:strRef>
          </c:tx>
          <c:spPr>
            <a:solidFill>
              <a:schemeClr val="accent2"/>
            </a:solidFill>
            <a:effectLst/>
          </c:spPr>
          <c:invertIfNegative val="0"/>
          <c:cat>
            <c:strRef>
              <c:f>'5PD'!$J$5:$M$5</c:f>
              <c:strCache>
                <c:ptCount val="4"/>
                <c:pt idx="0">
                  <c:v>Burkina Faso</c:v>
                </c:pt>
                <c:pt idx="1">
                  <c:v>Ghana</c:v>
                </c:pt>
                <c:pt idx="2">
                  <c:v>Nigeria</c:v>
                </c:pt>
                <c:pt idx="3">
                  <c:v>Senegal</c:v>
                </c:pt>
              </c:strCache>
            </c:strRef>
          </c:cat>
          <c:val>
            <c:numRef>
              <c:f>'5PD'!$J$6:$M$6</c:f>
              <c:numCache>
                <c:formatCode>General</c:formatCode>
                <c:ptCount val="4"/>
                <c:pt idx="0">
                  <c:v>20</c:v>
                </c:pt>
                <c:pt idx="1">
                  <c:v>77</c:v>
                </c:pt>
                <c:pt idx="2">
                  <c:v>138</c:v>
                </c:pt>
                <c:pt idx="3">
                  <c:v>8</c:v>
                </c:pt>
              </c:numCache>
            </c:numRef>
          </c:val>
          <c:extLst xmlns:c16r2="http://schemas.microsoft.com/office/drawing/2015/06/chart">
            <c:ext xmlns:c16="http://schemas.microsoft.com/office/drawing/2014/chart" uri="{C3380CC4-5D6E-409C-BE32-E72D297353CC}">
              <c16:uniqueId val="{00000000-2D46-4178-8F76-3B16A126C25A}"/>
            </c:ext>
          </c:extLst>
        </c:ser>
        <c:ser>
          <c:idx val="1"/>
          <c:order val="1"/>
          <c:tx>
            <c:strRef>
              <c:f>'5PD'!$H$7</c:f>
              <c:strCache>
                <c:ptCount val="1"/>
                <c:pt idx="0">
                  <c:v>Program</c:v>
                </c:pt>
              </c:strCache>
            </c:strRef>
          </c:tx>
          <c:spPr>
            <a:solidFill>
              <a:schemeClr val="accent6"/>
            </a:solidFill>
            <a:effectLst/>
          </c:spPr>
          <c:invertIfNegative val="0"/>
          <c:cat>
            <c:strRef>
              <c:f>'5PD'!$J$5:$M$5</c:f>
              <c:strCache>
                <c:ptCount val="4"/>
                <c:pt idx="0">
                  <c:v>Burkina Faso</c:v>
                </c:pt>
                <c:pt idx="1">
                  <c:v>Ghana</c:v>
                </c:pt>
                <c:pt idx="2">
                  <c:v>Nigeria</c:v>
                </c:pt>
                <c:pt idx="3">
                  <c:v>Senegal</c:v>
                </c:pt>
              </c:strCache>
            </c:strRef>
          </c:cat>
          <c:val>
            <c:numRef>
              <c:f>'5PD'!$J$7:$M$7</c:f>
              <c:numCache>
                <c:formatCode>General</c:formatCode>
                <c:ptCount val="4"/>
                <c:pt idx="0">
                  <c:v>18</c:v>
                </c:pt>
                <c:pt idx="1">
                  <c:v>8</c:v>
                </c:pt>
                <c:pt idx="2">
                  <c:v>4</c:v>
                </c:pt>
                <c:pt idx="3">
                  <c:v>1</c:v>
                </c:pt>
              </c:numCache>
            </c:numRef>
          </c:val>
          <c:extLst xmlns:c16r2="http://schemas.microsoft.com/office/drawing/2015/06/chart">
            <c:ext xmlns:c16="http://schemas.microsoft.com/office/drawing/2014/chart" uri="{C3380CC4-5D6E-409C-BE32-E72D297353CC}">
              <c16:uniqueId val="{00000001-2D46-4178-8F76-3B16A126C25A}"/>
            </c:ext>
          </c:extLst>
        </c:ser>
        <c:ser>
          <c:idx val="2"/>
          <c:order val="2"/>
          <c:tx>
            <c:strRef>
              <c:f>'5PD'!$H$8</c:f>
              <c:strCache>
                <c:ptCount val="1"/>
                <c:pt idx="0">
                  <c:v>Policy</c:v>
                </c:pt>
              </c:strCache>
            </c:strRef>
          </c:tx>
          <c:spPr>
            <a:solidFill>
              <a:schemeClr val="accent5"/>
            </a:solidFill>
            <a:effectLst/>
          </c:spPr>
          <c:invertIfNegative val="0"/>
          <c:cat>
            <c:strRef>
              <c:f>'5PD'!$J$5:$M$5</c:f>
              <c:strCache>
                <c:ptCount val="4"/>
                <c:pt idx="0">
                  <c:v>Burkina Faso</c:v>
                </c:pt>
                <c:pt idx="1">
                  <c:v>Ghana</c:v>
                </c:pt>
                <c:pt idx="2">
                  <c:v>Nigeria</c:v>
                </c:pt>
                <c:pt idx="3">
                  <c:v>Senegal</c:v>
                </c:pt>
              </c:strCache>
            </c:strRef>
          </c:cat>
          <c:val>
            <c:numRef>
              <c:f>'5PD'!$J$8:$M$8</c:f>
              <c:numCache>
                <c:formatCode>General</c:formatCode>
                <c:ptCount val="4"/>
                <c:pt idx="0">
                  <c:v>4</c:v>
                </c:pt>
                <c:pt idx="1">
                  <c:v>7</c:v>
                </c:pt>
                <c:pt idx="2">
                  <c:v>11</c:v>
                </c:pt>
                <c:pt idx="3">
                  <c:v>5</c:v>
                </c:pt>
              </c:numCache>
            </c:numRef>
          </c:val>
          <c:extLst xmlns:c16r2="http://schemas.microsoft.com/office/drawing/2015/06/chart">
            <c:ext xmlns:c16="http://schemas.microsoft.com/office/drawing/2014/chart" uri="{C3380CC4-5D6E-409C-BE32-E72D297353CC}">
              <c16:uniqueId val="{00000002-2D46-4178-8F76-3B16A126C25A}"/>
            </c:ext>
          </c:extLst>
        </c:ser>
        <c:dLbls>
          <c:showLegendKey val="0"/>
          <c:showVal val="0"/>
          <c:showCatName val="0"/>
          <c:showSerName val="0"/>
          <c:showPercent val="0"/>
          <c:showBubbleSize val="0"/>
        </c:dLbls>
        <c:gapWidth val="150"/>
        <c:axId val="305214960"/>
        <c:axId val="305214568"/>
      </c:barChart>
      <c:catAx>
        <c:axId val="305214960"/>
        <c:scaling>
          <c:orientation val="minMax"/>
        </c:scaling>
        <c:delete val="0"/>
        <c:axPos val="b"/>
        <c:numFmt formatCode="General" sourceLinked="0"/>
        <c:majorTickMark val="out"/>
        <c:minorTickMark val="none"/>
        <c:tickLblPos val="nextTo"/>
        <c:txPr>
          <a:bodyPr/>
          <a:lstStyle/>
          <a:p>
            <a:pPr>
              <a:defRPr sz="1800"/>
            </a:pPr>
            <a:endParaRPr lang="en-US"/>
          </a:p>
        </c:txPr>
        <c:crossAx val="305214568"/>
        <c:crosses val="autoZero"/>
        <c:auto val="1"/>
        <c:lblAlgn val="ctr"/>
        <c:lblOffset val="100"/>
        <c:noMultiLvlLbl val="0"/>
      </c:catAx>
      <c:valAx>
        <c:axId val="305214568"/>
        <c:scaling>
          <c:orientation val="minMax"/>
        </c:scaling>
        <c:delete val="0"/>
        <c:axPos val="l"/>
        <c:majorGridlines/>
        <c:title>
          <c:tx>
            <c:rich>
              <a:bodyPr rot="-5400000" vert="horz"/>
              <a:lstStyle/>
              <a:p>
                <a:pPr>
                  <a:defRPr sz="1800"/>
                </a:pPr>
                <a:r>
                  <a:rPr lang="en-US" sz="1800"/>
                  <a:t>Nr of publications</a:t>
                </a:r>
              </a:p>
            </c:rich>
          </c:tx>
          <c:layout/>
          <c:overlay val="0"/>
        </c:title>
        <c:numFmt formatCode="General" sourceLinked="1"/>
        <c:majorTickMark val="out"/>
        <c:minorTickMark val="none"/>
        <c:tickLblPos val="nextTo"/>
        <c:txPr>
          <a:bodyPr/>
          <a:lstStyle/>
          <a:p>
            <a:pPr>
              <a:defRPr sz="1800"/>
            </a:pPr>
            <a:endParaRPr lang="en-US"/>
          </a:p>
        </c:txPr>
        <c:crossAx val="305214960"/>
        <c:crosses val="autoZero"/>
        <c:crossBetween val="between"/>
      </c:valAx>
    </c:plotArea>
    <c:legend>
      <c:legendPos val="r"/>
      <c:layout/>
      <c:overlay val="0"/>
      <c:txPr>
        <a:bodyPr/>
        <a:lstStyle/>
        <a:p>
          <a:pPr>
            <a:defRPr sz="1800"/>
          </a:pPr>
          <a:endParaRPr lang="en-US"/>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9894693041418602"/>
          <c:y val="4.08805031446541E-2"/>
          <c:w val="0.48997791434607302"/>
          <c:h val="0.77689743970682901"/>
        </c:manualLayout>
      </c:layout>
      <c:barChart>
        <c:barDir val="bar"/>
        <c:grouping val="clustered"/>
        <c:varyColors val="0"/>
        <c:ser>
          <c:idx val="0"/>
          <c:order val="0"/>
          <c:tx>
            <c:strRef>
              <c:f>'5PD'!$C$141</c:f>
              <c:strCache>
                <c:ptCount val="1"/>
                <c:pt idx="0">
                  <c:v>Problem</c:v>
                </c:pt>
              </c:strCache>
            </c:strRef>
          </c:tx>
          <c:spPr>
            <a:solidFill>
              <a:schemeClr val="accent5"/>
            </a:solidFill>
            <a:effectLst/>
          </c:spPr>
          <c:invertIfNegative val="0"/>
          <c:cat>
            <c:strRef>
              <c:f>('5PD'!$A$142,'5PD'!$A$147:$A$149)</c:f>
              <c:strCache>
                <c:ptCount val="4"/>
                <c:pt idx="0">
                  <c:v>U5NS</c:v>
                </c:pt>
                <c:pt idx="1">
                  <c:v>EBF</c:v>
                </c:pt>
                <c:pt idx="2">
                  <c:v>Anaemia</c:v>
                </c:pt>
                <c:pt idx="3">
                  <c:v>More than 1 WHA indicator</c:v>
                </c:pt>
              </c:strCache>
            </c:strRef>
          </c:cat>
          <c:val>
            <c:numRef>
              <c:f>('5PD'!$C$142,'5PD'!$C$147:$C$149)</c:f>
              <c:numCache>
                <c:formatCode>General</c:formatCode>
                <c:ptCount val="4"/>
                <c:pt idx="0">
                  <c:v>112</c:v>
                </c:pt>
                <c:pt idx="1">
                  <c:v>25</c:v>
                </c:pt>
                <c:pt idx="2">
                  <c:v>65</c:v>
                </c:pt>
                <c:pt idx="3">
                  <c:v>65</c:v>
                </c:pt>
              </c:numCache>
            </c:numRef>
          </c:val>
          <c:extLst xmlns:c16r2="http://schemas.microsoft.com/office/drawing/2015/06/chart">
            <c:ext xmlns:c16="http://schemas.microsoft.com/office/drawing/2014/chart" uri="{C3380CC4-5D6E-409C-BE32-E72D297353CC}">
              <c16:uniqueId val="{00000000-A350-4F1F-A0C4-51428461202E}"/>
            </c:ext>
          </c:extLst>
        </c:ser>
        <c:ser>
          <c:idx val="1"/>
          <c:order val="1"/>
          <c:tx>
            <c:strRef>
              <c:f>'5PD'!$D$141</c:f>
              <c:strCache>
                <c:ptCount val="1"/>
                <c:pt idx="0">
                  <c:v>Program</c:v>
                </c:pt>
              </c:strCache>
            </c:strRef>
          </c:tx>
          <c:spPr>
            <a:solidFill>
              <a:schemeClr val="accent2"/>
            </a:solidFill>
            <a:effectLst/>
          </c:spPr>
          <c:invertIfNegative val="0"/>
          <c:cat>
            <c:strRef>
              <c:f>('5PD'!$A$142,'5PD'!$A$147:$A$149)</c:f>
              <c:strCache>
                <c:ptCount val="4"/>
                <c:pt idx="0">
                  <c:v>U5NS</c:v>
                </c:pt>
                <c:pt idx="1">
                  <c:v>EBF</c:v>
                </c:pt>
                <c:pt idx="2">
                  <c:v>Anaemia</c:v>
                </c:pt>
                <c:pt idx="3">
                  <c:v>More than 1 WHA indicator</c:v>
                </c:pt>
              </c:strCache>
            </c:strRef>
          </c:cat>
          <c:val>
            <c:numRef>
              <c:f>('5PD'!$D$142,'5PD'!$D$147:$D$149)</c:f>
              <c:numCache>
                <c:formatCode>General</c:formatCode>
                <c:ptCount val="4"/>
                <c:pt idx="0">
                  <c:v>15</c:v>
                </c:pt>
                <c:pt idx="1">
                  <c:v>5</c:v>
                </c:pt>
                <c:pt idx="2">
                  <c:v>4</c:v>
                </c:pt>
                <c:pt idx="3">
                  <c:v>18</c:v>
                </c:pt>
              </c:numCache>
            </c:numRef>
          </c:val>
          <c:extLst xmlns:c16r2="http://schemas.microsoft.com/office/drawing/2015/06/chart">
            <c:ext xmlns:c16="http://schemas.microsoft.com/office/drawing/2014/chart" uri="{C3380CC4-5D6E-409C-BE32-E72D297353CC}">
              <c16:uniqueId val="{00000001-A350-4F1F-A0C4-51428461202E}"/>
            </c:ext>
          </c:extLst>
        </c:ser>
        <c:ser>
          <c:idx val="2"/>
          <c:order val="2"/>
          <c:tx>
            <c:strRef>
              <c:f>'5PD'!$E$141</c:f>
              <c:strCache>
                <c:ptCount val="1"/>
                <c:pt idx="0">
                  <c:v>Policy</c:v>
                </c:pt>
              </c:strCache>
            </c:strRef>
          </c:tx>
          <c:spPr>
            <a:solidFill>
              <a:schemeClr val="accent3"/>
            </a:solidFill>
            <a:effectLst/>
          </c:spPr>
          <c:invertIfNegative val="0"/>
          <c:cat>
            <c:strRef>
              <c:f>('5PD'!$A$142,'5PD'!$A$147:$A$149)</c:f>
              <c:strCache>
                <c:ptCount val="4"/>
                <c:pt idx="0">
                  <c:v>U5NS</c:v>
                </c:pt>
                <c:pt idx="1">
                  <c:v>EBF</c:v>
                </c:pt>
                <c:pt idx="2">
                  <c:v>Anaemia</c:v>
                </c:pt>
                <c:pt idx="3">
                  <c:v>More than 1 WHA indicator</c:v>
                </c:pt>
              </c:strCache>
            </c:strRef>
          </c:cat>
          <c:val>
            <c:numRef>
              <c:f>('5PD'!$E$142,'5PD'!$E$147:$E$149)</c:f>
              <c:numCache>
                <c:formatCode>General</c:formatCode>
                <c:ptCount val="4"/>
                <c:pt idx="0">
                  <c:v>3</c:v>
                </c:pt>
                <c:pt idx="1">
                  <c:v>4</c:v>
                </c:pt>
                <c:pt idx="2">
                  <c:v>1</c:v>
                </c:pt>
                <c:pt idx="3">
                  <c:v>5</c:v>
                </c:pt>
              </c:numCache>
            </c:numRef>
          </c:val>
          <c:extLst xmlns:c16r2="http://schemas.microsoft.com/office/drawing/2015/06/chart">
            <c:ext xmlns:c16="http://schemas.microsoft.com/office/drawing/2014/chart" uri="{C3380CC4-5D6E-409C-BE32-E72D297353CC}">
              <c16:uniqueId val="{00000002-A350-4F1F-A0C4-51428461202E}"/>
            </c:ext>
          </c:extLst>
        </c:ser>
        <c:ser>
          <c:idx val="3"/>
          <c:order val="3"/>
          <c:tx>
            <c:strRef>
              <c:f>'5PD'!$F$141</c:f>
              <c:strCache>
                <c:ptCount val="1"/>
                <c:pt idx="0">
                  <c:v>More than 1 area of focus</c:v>
                </c:pt>
              </c:strCache>
            </c:strRef>
          </c:tx>
          <c:spPr>
            <a:solidFill>
              <a:schemeClr val="accent6"/>
            </a:solidFill>
            <a:effectLst/>
          </c:spPr>
          <c:invertIfNegative val="0"/>
          <c:cat>
            <c:strRef>
              <c:f>('5PD'!$A$142,'5PD'!$A$147:$A$149)</c:f>
              <c:strCache>
                <c:ptCount val="4"/>
                <c:pt idx="0">
                  <c:v>U5NS</c:v>
                </c:pt>
                <c:pt idx="1">
                  <c:v>EBF</c:v>
                </c:pt>
                <c:pt idx="2">
                  <c:v>Anaemia</c:v>
                </c:pt>
                <c:pt idx="3">
                  <c:v>More than 1 WHA indicator</c:v>
                </c:pt>
              </c:strCache>
            </c:strRef>
          </c:cat>
          <c:val>
            <c:numRef>
              <c:f>('5PD'!$F$142,'5PD'!$F$147:$F$149)</c:f>
              <c:numCache>
                <c:formatCode>General</c:formatCode>
                <c:ptCount val="4"/>
                <c:pt idx="0">
                  <c:v>7</c:v>
                </c:pt>
                <c:pt idx="1">
                  <c:v>4</c:v>
                </c:pt>
                <c:pt idx="2">
                  <c:v>2</c:v>
                </c:pt>
                <c:pt idx="3">
                  <c:v>5</c:v>
                </c:pt>
              </c:numCache>
            </c:numRef>
          </c:val>
          <c:extLst xmlns:c16r2="http://schemas.microsoft.com/office/drawing/2015/06/chart">
            <c:ext xmlns:c16="http://schemas.microsoft.com/office/drawing/2014/chart" uri="{C3380CC4-5D6E-409C-BE32-E72D297353CC}">
              <c16:uniqueId val="{00000003-A350-4F1F-A0C4-51428461202E}"/>
            </c:ext>
          </c:extLst>
        </c:ser>
        <c:dLbls>
          <c:showLegendKey val="0"/>
          <c:showVal val="0"/>
          <c:showCatName val="0"/>
          <c:showSerName val="0"/>
          <c:showPercent val="0"/>
          <c:showBubbleSize val="0"/>
        </c:dLbls>
        <c:gapWidth val="150"/>
        <c:axId val="305216136"/>
        <c:axId val="305212608"/>
      </c:barChart>
      <c:catAx>
        <c:axId val="305216136"/>
        <c:scaling>
          <c:orientation val="minMax"/>
        </c:scaling>
        <c:delete val="0"/>
        <c:axPos val="l"/>
        <c:numFmt formatCode="General" sourceLinked="0"/>
        <c:majorTickMark val="out"/>
        <c:minorTickMark val="none"/>
        <c:tickLblPos val="nextTo"/>
        <c:txPr>
          <a:bodyPr/>
          <a:lstStyle/>
          <a:p>
            <a:pPr>
              <a:defRPr sz="1800"/>
            </a:pPr>
            <a:endParaRPr lang="en-US"/>
          </a:p>
        </c:txPr>
        <c:crossAx val="305212608"/>
        <c:crosses val="autoZero"/>
        <c:auto val="1"/>
        <c:lblAlgn val="ctr"/>
        <c:lblOffset val="100"/>
        <c:noMultiLvlLbl val="0"/>
      </c:catAx>
      <c:valAx>
        <c:axId val="305212608"/>
        <c:scaling>
          <c:orientation val="minMax"/>
        </c:scaling>
        <c:delete val="0"/>
        <c:axPos val="b"/>
        <c:majorGridlines/>
        <c:title>
          <c:tx>
            <c:rich>
              <a:bodyPr/>
              <a:lstStyle/>
              <a:p>
                <a:pPr>
                  <a:defRPr sz="1800"/>
                </a:pPr>
                <a:r>
                  <a:rPr lang="en-US" sz="1800"/>
                  <a:t>Nr of unique publications</a:t>
                </a:r>
              </a:p>
            </c:rich>
          </c:tx>
          <c:layout/>
          <c:overlay val="0"/>
        </c:title>
        <c:numFmt formatCode="General" sourceLinked="1"/>
        <c:majorTickMark val="out"/>
        <c:minorTickMark val="none"/>
        <c:tickLblPos val="nextTo"/>
        <c:crossAx val="305216136"/>
        <c:crosses val="autoZero"/>
        <c:crossBetween val="between"/>
      </c:valAx>
    </c:plotArea>
    <c:legend>
      <c:legendPos val="r"/>
      <c:layout>
        <c:manualLayout>
          <c:xMode val="edge"/>
          <c:yMode val="edge"/>
          <c:x val="0.80383671553251002"/>
          <c:y val="0.149400287228247"/>
          <c:w val="0.18803320316667699"/>
          <c:h val="0.77667112365671298"/>
        </c:manualLayout>
      </c:layout>
      <c:overlay val="0"/>
      <c:txPr>
        <a:bodyPr/>
        <a:lstStyle/>
        <a:p>
          <a:pPr>
            <a:defRPr sz="1800"/>
          </a:pPr>
          <a:endParaRPr lang="en-US"/>
        </a:p>
      </c:txPr>
    </c:legend>
    <c:plotVisOnly val="1"/>
    <c:dispBlanksAs val="gap"/>
    <c:showDLblsOverMax val="0"/>
  </c:chart>
  <c:spPr>
    <a:solidFill>
      <a:srgbClr val="FFFFFF"/>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'Demographics of Publications'!$B$63</c:f>
              <c:strCache>
                <c:ptCount val="1"/>
                <c:pt idx="0">
                  <c:v>Unique publications</c:v>
                </c:pt>
              </c:strCache>
            </c:strRef>
          </c:tx>
          <c:dPt>
            <c:idx val="0"/>
            <c:bubble3D val="0"/>
            <c:spPr>
              <a:solidFill>
                <a:schemeClr val="accent5">
                  <a:lumMod val="75000"/>
                </a:schemeClr>
              </a:solidFill>
            </c:spPr>
            <c:extLst xmlns:c16r2="http://schemas.microsoft.com/office/drawing/2015/06/chart">
              <c:ext xmlns:c16="http://schemas.microsoft.com/office/drawing/2014/chart" uri="{C3380CC4-5D6E-409C-BE32-E72D297353CC}">
                <c16:uniqueId val="{00000001-D6B3-4FB2-8165-9BAED59F5BD7}"/>
              </c:ext>
            </c:extLst>
          </c:dPt>
          <c:dPt>
            <c:idx val="1"/>
            <c:bubble3D val="0"/>
            <c:spPr>
              <a:solidFill>
                <a:schemeClr val="accent2"/>
              </a:solidFill>
            </c:spPr>
            <c:extLst xmlns:c16r2="http://schemas.microsoft.com/office/drawing/2015/06/chart">
              <c:ext xmlns:c16="http://schemas.microsoft.com/office/drawing/2014/chart" uri="{C3380CC4-5D6E-409C-BE32-E72D297353CC}">
                <c16:uniqueId val="{00000003-D6B3-4FB2-8165-9BAED59F5BD7}"/>
              </c:ext>
            </c:extLst>
          </c:dPt>
          <c:dPt>
            <c:idx val="2"/>
            <c:bubble3D val="0"/>
            <c:spPr>
              <a:solidFill>
                <a:schemeClr val="accent6">
                  <a:lumMod val="75000"/>
                </a:schemeClr>
              </a:solidFill>
            </c:spPr>
            <c:extLst xmlns:c16r2="http://schemas.microsoft.com/office/drawing/2015/06/chart">
              <c:ext xmlns:c16="http://schemas.microsoft.com/office/drawing/2014/chart" uri="{C3380CC4-5D6E-409C-BE32-E72D297353CC}">
                <c16:uniqueId val="{00000005-D6B3-4FB2-8165-9BAED59F5BD7}"/>
              </c:ext>
            </c:extLst>
          </c:dPt>
          <c:dPt>
            <c:idx val="3"/>
            <c:bubble3D val="0"/>
            <c:spPr>
              <a:solidFill>
                <a:schemeClr val="accent3"/>
              </a:solidFill>
            </c:spPr>
            <c:extLst xmlns:c16r2="http://schemas.microsoft.com/office/drawing/2015/06/chart">
              <c:ext xmlns:c16="http://schemas.microsoft.com/office/drawing/2014/chart" uri="{C3380CC4-5D6E-409C-BE32-E72D297353CC}">
                <c16:uniqueId val="{00000007-D6B3-4FB2-8165-9BAED59F5BD7}"/>
              </c:ext>
            </c:extLst>
          </c:dPt>
          <c:dPt>
            <c:idx val="4"/>
            <c:bubble3D val="0"/>
            <c:spPr>
              <a:solidFill>
                <a:schemeClr val="accent5"/>
              </a:solidFill>
            </c:spPr>
            <c:extLst xmlns:c16r2="http://schemas.microsoft.com/office/drawing/2015/06/chart">
              <c:ext xmlns:c16="http://schemas.microsoft.com/office/drawing/2014/chart" uri="{C3380CC4-5D6E-409C-BE32-E72D297353CC}">
                <c16:uniqueId val="{00000009-D6B3-4FB2-8165-9BAED59F5BD7}"/>
              </c:ext>
            </c:extLst>
          </c:dPt>
          <c:dPt>
            <c:idx val="5"/>
            <c:bubble3D val="0"/>
            <c:spPr>
              <a:solidFill>
                <a:schemeClr val="accent6"/>
              </a:solidFill>
            </c:spPr>
            <c:extLst xmlns:c16r2="http://schemas.microsoft.com/office/drawing/2015/06/chart">
              <c:ext xmlns:c16="http://schemas.microsoft.com/office/drawing/2014/chart" uri="{C3380CC4-5D6E-409C-BE32-E72D297353CC}">
                <c16:uniqueId val="{0000000B-D6B3-4FB2-8165-9BAED59F5BD7}"/>
              </c:ext>
            </c:extLst>
          </c:dPt>
          <c:dPt>
            <c:idx val="6"/>
            <c:bubble3D val="0"/>
            <c:spPr>
              <a:solidFill>
                <a:schemeClr val="accent5">
                  <a:lumMod val="60000"/>
                  <a:lumOff val="40000"/>
                </a:schemeClr>
              </a:solidFill>
            </c:spPr>
            <c:extLst xmlns:c16r2="http://schemas.microsoft.com/office/drawing/2015/06/chart">
              <c:ext xmlns:c16="http://schemas.microsoft.com/office/drawing/2014/chart" uri="{C3380CC4-5D6E-409C-BE32-E72D297353CC}">
                <c16:uniqueId val="{0000000D-D6B3-4FB2-8165-9BAED59F5BD7}"/>
              </c:ext>
            </c:extLst>
          </c:dPt>
          <c:dPt>
            <c:idx val="7"/>
            <c:bubble3D val="0"/>
            <c:spPr>
              <a:solidFill>
                <a:schemeClr val="accent4"/>
              </a:solidFill>
            </c:spPr>
            <c:extLst xmlns:c16r2="http://schemas.microsoft.com/office/drawing/2015/06/chart">
              <c:ext xmlns:c16="http://schemas.microsoft.com/office/drawing/2014/chart" uri="{C3380CC4-5D6E-409C-BE32-E72D297353CC}">
                <c16:uniqueId val="{0000000F-D6B3-4FB2-8165-9BAED59F5BD7}"/>
              </c:ext>
            </c:extLst>
          </c:dPt>
          <c:dPt>
            <c:idx val="8"/>
            <c:bubble3D val="0"/>
            <c:spPr>
              <a:solidFill>
                <a:schemeClr val="accent3">
                  <a:lumMod val="60000"/>
                  <a:lumOff val="40000"/>
                </a:schemeClr>
              </a:solidFill>
            </c:spPr>
            <c:extLst xmlns:c16r2="http://schemas.microsoft.com/office/drawing/2015/06/chart">
              <c:ext xmlns:c16="http://schemas.microsoft.com/office/drawing/2014/chart" uri="{C3380CC4-5D6E-409C-BE32-E72D297353CC}">
                <c16:uniqueId val="{00000011-D6B3-4FB2-8165-9BAED59F5BD7}"/>
              </c:ext>
            </c:extLst>
          </c:dPt>
          <c:dLbls>
            <c:spPr>
              <a:noFill/>
              <a:ln>
                <a:noFill/>
              </a:ln>
              <a:effectLst/>
            </c:spPr>
            <c:txPr>
              <a:bodyPr/>
              <a:lstStyle/>
              <a:p>
                <a:pPr>
                  <a:defRPr sz="1800" b="1"/>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'Demographics of Publications'!$A$64:$A$72</c:f>
              <c:strCache>
                <c:ptCount val="9"/>
                <c:pt idx="0">
                  <c:v>Other</c:v>
                </c:pt>
                <c:pt idx="1">
                  <c:v>Not specified</c:v>
                </c:pt>
                <c:pt idx="2">
                  <c:v>Case-control</c:v>
                </c:pt>
                <c:pt idx="3">
                  <c:v>Case series</c:v>
                </c:pt>
                <c:pt idx="4">
                  <c:v>Cross-sectional</c:v>
                </c:pt>
                <c:pt idx="5">
                  <c:v>Cohort</c:v>
                </c:pt>
                <c:pt idx="6">
                  <c:v>Qualitative</c:v>
                </c:pt>
                <c:pt idx="7">
                  <c:v>RCT</c:v>
                </c:pt>
                <c:pt idx="8">
                  <c:v>Review</c:v>
                </c:pt>
              </c:strCache>
            </c:strRef>
          </c:cat>
          <c:val>
            <c:numRef>
              <c:f>'Demographics of Publications'!$B$64:$B$72</c:f>
              <c:numCache>
                <c:formatCode>General</c:formatCode>
                <c:ptCount val="9"/>
                <c:pt idx="0">
                  <c:v>9</c:v>
                </c:pt>
                <c:pt idx="1">
                  <c:v>80</c:v>
                </c:pt>
                <c:pt idx="2">
                  <c:v>20</c:v>
                </c:pt>
                <c:pt idx="3">
                  <c:v>3</c:v>
                </c:pt>
                <c:pt idx="4">
                  <c:v>139</c:v>
                </c:pt>
                <c:pt idx="5">
                  <c:v>34</c:v>
                </c:pt>
                <c:pt idx="6">
                  <c:v>1</c:v>
                </c:pt>
                <c:pt idx="7">
                  <c:v>47</c:v>
                </c:pt>
                <c:pt idx="8">
                  <c:v>7</c:v>
                </c:pt>
              </c:numCache>
            </c:numRef>
          </c:val>
          <c:extLst xmlns:c16r2="http://schemas.microsoft.com/office/drawing/2015/06/chart">
            <c:ext xmlns:c16="http://schemas.microsoft.com/office/drawing/2014/chart" uri="{C3380CC4-5D6E-409C-BE32-E72D297353CC}">
              <c16:uniqueId val="{00000012-D6B3-4FB2-8165-9BAED59F5BD7}"/>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72566118832461401"/>
          <c:y val="0.23339818935676501"/>
          <c:w val="0.239663196462858"/>
          <c:h val="0.68054642626193496"/>
        </c:manualLayout>
      </c:layout>
      <c:overlay val="0"/>
      <c:txPr>
        <a:bodyPr/>
        <a:lstStyle/>
        <a:p>
          <a:pPr>
            <a:defRPr sz="1800"/>
          </a:pPr>
          <a:endParaRPr lang="en-US"/>
        </a:p>
      </c:txPr>
    </c:legend>
    <c:plotVisOnly val="1"/>
    <c:dispBlanksAs val="gap"/>
    <c:showDLblsOverMax val="0"/>
  </c:chart>
  <c:spPr>
    <a:solidFill>
      <a:schemeClr val="lt1"/>
    </a:solidFill>
    <a:ln w="12700" cap="flat" cmpd="sng" algn="ctr">
      <a:solidFill>
        <a:schemeClr val="accent3"/>
      </a:solidFill>
      <a:prstDash val="solid"/>
      <a:miter lim="800000"/>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1344" y="1"/>
            <a:ext cx="3037840" cy="466972"/>
          </a:xfrm>
          <a:prstGeom prst="rect">
            <a:avLst/>
          </a:prstGeom>
        </p:spPr>
        <p:txBody>
          <a:bodyPr vert="horz" lIns="93177" tIns="46589" rIns="93177" bIns="46589" rtlCol="0"/>
          <a:lstStyle>
            <a:lvl1pPr algn="r">
              <a:defRPr sz="1200"/>
            </a:lvl1pPr>
          </a:lstStyle>
          <a:p>
            <a:fld id="{665085B5-2BE0-47F5-AF61-86DA92A5C457}" type="datetimeFigureOut">
              <a:rPr lang="en-US" smtClean="0"/>
              <a:t>10/1/2018</a:t>
            </a:fld>
            <a:endParaRPr lang="en-US"/>
          </a:p>
        </p:txBody>
      </p:sp>
      <p:sp>
        <p:nvSpPr>
          <p:cNvPr id="4" name="Slide Image Placeholder 3"/>
          <p:cNvSpPr>
            <a:spLocks noGrp="1" noRot="1" noChangeAspect="1"/>
          </p:cNvSpPr>
          <p:nvPr>
            <p:ph type="sldImg" idx="2"/>
          </p:nvPr>
        </p:nvSpPr>
        <p:spPr>
          <a:xfrm>
            <a:off x="2252663" y="1162050"/>
            <a:ext cx="25050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5"/>
            <a:ext cx="5608320" cy="3660456"/>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1344" y="8829430"/>
            <a:ext cx="3037840" cy="466971"/>
          </a:xfrm>
          <a:prstGeom prst="rect">
            <a:avLst/>
          </a:prstGeom>
        </p:spPr>
        <p:txBody>
          <a:bodyPr vert="horz" lIns="93177" tIns="46589" rIns="93177" bIns="46589" rtlCol="0" anchor="b"/>
          <a:lstStyle>
            <a:lvl1pPr algn="r">
              <a:defRPr sz="1200"/>
            </a:lvl1pPr>
          </a:lstStyle>
          <a:p>
            <a:fld id="{DCEC168C-7840-47FC-A07A-6343B9A275AC}" type="slidenum">
              <a:rPr lang="en-US" smtClean="0"/>
              <a:t>‹#›</a:t>
            </a:fld>
            <a:endParaRPr lang="en-US"/>
          </a:p>
        </p:txBody>
      </p:sp>
    </p:spTree>
    <p:extLst>
      <p:ext uri="{BB962C8B-B14F-4D97-AF65-F5344CB8AC3E}">
        <p14:creationId xmlns:p14="http://schemas.microsoft.com/office/powerpoint/2010/main" val="1899937240"/>
      </p:ext>
    </p:extLst>
  </p:cSld>
  <p:clrMap bg1="lt1" tx1="dk1" bg2="lt2" tx2="dk2" accent1="accent1" accent2="accent2" accent3="accent3" accent4="accent4" accent5="accent5" accent6="accent6" hlink="hlink" folHlink="folHlink"/>
  <p:notesStyle>
    <a:lvl1pPr marL="0" algn="l" defTabSz="3103016" rtl="0" eaLnBrk="1" latinLnBrk="0" hangingPunct="1">
      <a:defRPr sz="4072" kern="1200">
        <a:solidFill>
          <a:schemeClr val="tx1"/>
        </a:solidFill>
        <a:latin typeface="+mn-lt"/>
        <a:ea typeface="+mn-ea"/>
        <a:cs typeface="+mn-cs"/>
      </a:defRPr>
    </a:lvl1pPr>
    <a:lvl2pPr marL="1551508" algn="l" defTabSz="3103016" rtl="0" eaLnBrk="1" latinLnBrk="0" hangingPunct="1">
      <a:defRPr sz="4072" kern="1200">
        <a:solidFill>
          <a:schemeClr val="tx1"/>
        </a:solidFill>
        <a:latin typeface="+mn-lt"/>
        <a:ea typeface="+mn-ea"/>
        <a:cs typeface="+mn-cs"/>
      </a:defRPr>
    </a:lvl2pPr>
    <a:lvl3pPr marL="3103016" algn="l" defTabSz="3103016" rtl="0" eaLnBrk="1" latinLnBrk="0" hangingPunct="1">
      <a:defRPr sz="4072" kern="1200">
        <a:solidFill>
          <a:schemeClr val="tx1"/>
        </a:solidFill>
        <a:latin typeface="+mn-lt"/>
        <a:ea typeface="+mn-ea"/>
        <a:cs typeface="+mn-cs"/>
      </a:defRPr>
    </a:lvl3pPr>
    <a:lvl4pPr marL="4654525" algn="l" defTabSz="3103016" rtl="0" eaLnBrk="1" latinLnBrk="0" hangingPunct="1">
      <a:defRPr sz="4072" kern="1200">
        <a:solidFill>
          <a:schemeClr val="tx1"/>
        </a:solidFill>
        <a:latin typeface="+mn-lt"/>
        <a:ea typeface="+mn-ea"/>
        <a:cs typeface="+mn-cs"/>
      </a:defRPr>
    </a:lvl4pPr>
    <a:lvl5pPr marL="6206033" algn="l" defTabSz="3103016" rtl="0" eaLnBrk="1" latinLnBrk="0" hangingPunct="1">
      <a:defRPr sz="4072" kern="1200">
        <a:solidFill>
          <a:schemeClr val="tx1"/>
        </a:solidFill>
        <a:latin typeface="+mn-lt"/>
        <a:ea typeface="+mn-ea"/>
        <a:cs typeface="+mn-cs"/>
      </a:defRPr>
    </a:lvl5pPr>
    <a:lvl6pPr marL="7757541" algn="l" defTabSz="3103016" rtl="0" eaLnBrk="1" latinLnBrk="0" hangingPunct="1">
      <a:defRPr sz="4072" kern="1200">
        <a:solidFill>
          <a:schemeClr val="tx1"/>
        </a:solidFill>
        <a:latin typeface="+mn-lt"/>
        <a:ea typeface="+mn-ea"/>
        <a:cs typeface="+mn-cs"/>
      </a:defRPr>
    </a:lvl6pPr>
    <a:lvl7pPr marL="9309049" algn="l" defTabSz="3103016" rtl="0" eaLnBrk="1" latinLnBrk="0" hangingPunct="1">
      <a:defRPr sz="4072" kern="1200">
        <a:solidFill>
          <a:schemeClr val="tx1"/>
        </a:solidFill>
        <a:latin typeface="+mn-lt"/>
        <a:ea typeface="+mn-ea"/>
        <a:cs typeface="+mn-cs"/>
      </a:defRPr>
    </a:lvl7pPr>
    <a:lvl8pPr marL="10860557" algn="l" defTabSz="3103016" rtl="0" eaLnBrk="1" latinLnBrk="0" hangingPunct="1">
      <a:defRPr sz="4072" kern="1200">
        <a:solidFill>
          <a:schemeClr val="tx1"/>
        </a:solidFill>
        <a:latin typeface="+mn-lt"/>
        <a:ea typeface="+mn-ea"/>
        <a:cs typeface="+mn-cs"/>
      </a:defRPr>
    </a:lvl8pPr>
    <a:lvl9pPr marL="12412066" algn="l" defTabSz="3103016" rtl="0" eaLnBrk="1" latinLnBrk="0" hangingPunct="1">
      <a:defRPr sz="407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EC168C-7840-47FC-A07A-6343B9A275AC}" type="slidenum">
              <a:rPr lang="en-US" smtClean="0"/>
              <a:t>1</a:t>
            </a:fld>
            <a:endParaRPr lang="en-US"/>
          </a:p>
        </p:txBody>
      </p:sp>
    </p:spTree>
    <p:extLst>
      <p:ext uri="{BB962C8B-B14F-4D97-AF65-F5344CB8AC3E}">
        <p14:creationId xmlns:p14="http://schemas.microsoft.com/office/powerpoint/2010/main" val="2473848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53365" y="5881234"/>
            <a:ext cx="24404796" cy="12511135"/>
          </a:xfrm>
        </p:spPr>
        <p:txBody>
          <a:bodyPr anchor="b"/>
          <a:lstStyle>
            <a:lvl1pPr algn="ctr">
              <a:defRPr sz="18839"/>
            </a:lvl1pPr>
          </a:lstStyle>
          <a:p>
            <a:r>
              <a:rPr lang="en-US"/>
              <a:t>Click to edit Master title style</a:t>
            </a:r>
            <a:endParaRPr lang="en-US" dirty="0"/>
          </a:p>
        </p:txBody>
      </p:sp>
      <p:sp>
        <p:nvSpPr>
          <p:cNvPr id="3" name="Subtitle 2"/>
          <p:cNvSpPr>
            <a:spLocks noGrp="1"/>
          </p:cNvSpPr>
          <p:nvPr>
            <p:ph type="subTitle" idx="1"/>
          </p:nvPr>
        </p:nvSpPr>
        <p:spPr>
          <a:xfrm>
            <a:off x="3588941" y="18874846"/>
            <a:ext cx="21533644" cy="8676270"/>
          </a:xfrm>
        </p:spPr>
        <p:txBody>
          <a:bodyPr/>
          <a:lstStyle>
            <a:lvl1pPr marL="0" indent="0" algn="ctr">
              <a:buNone/>
              <a:defRPr sz="7536"/>
            </a:lvl1pPr>
            <a:lvl2pPr marL="1435562" indent="0" algn="ctr">
              <a:buNone/>
              <a:defRPr sz="6280"/>
            </a:lvl2pPr>
            <a:lvl3pPr marL="2871125" indent="0" algn="ctr">
              <a:buNone/>
              <a:defRPr sz="5652"/>
            </a:lvl3pPr>
            <a:lvl4pPr marL="4306687" indent="0" algn="ctr">
              <a:buNone/>
              <a:defRPr sz="5024"/>
            </a:lvl4pPr>
            <a:lvl5pPr marL="5742249" indent="0" algn="ctr">
              <a:buNone/>
              <a:defRPr sz="5024"/>
            </a:lvl5pPr>
            <a:lvl6pPr marL="7177811" indent="0" algn="ctr">
              <a:buNone/>
              <a:defRPr sz="5024"/>
            </a:lvl6pPr>
            <a:lvl7pPr marL="8613374" indent="0" algn="ctr">
              <a:buNone/>
              <a:defRPr sz="5024"/>
            </a:lvl7pPr>
            <a:lvl8pPr marL="10048936" indent="0" algn="ctr">
              <a:buNone/>
              <a:defRPr sz="5024"/>
            </a:lvl8pPr>
            <a:lvl9pPr marL="11484498" indent="0" algn="ctr">
              <a:buNone/>
              <a:defRPr sz="502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10/1/2018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6658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10/1/2018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710788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546686" y="1913272"/>
            <a:ext cx="6190923" cy="304543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973919" y="1913272"/>
            <a:ext cx="18213874" cy="304543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10/1/2018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812282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24FAF-FF2B-414A-BA46-C569AE34C4BE}" type="datetimeFigureOut">
              <a:rPr lang="en-US" smtClean="0"/>
              <a:t>10/1/2018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815315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58965" y="8959114"/>
            <a:ext cx="24763690" cy="14948474"/>
          </a:xfrm>
        </p:spPr>
        <p:txBody>
          <a:bodyPr anchor="b"/>
          <a:lstStyle>
            <a:lvl1pPr>
              <a:defRPr sz="18839"/>
            </a:lvl1pPr>
          </a:lstStyle>
          <a:p>
            <a:r>
              <a:rPr lang="en-US"/>
              <a:t>Click to edit Master title style</a:t>
            </a:r>
            <a:endParaRPr lang="en-US" dirty="0"/>
          </a:p>
        </p:txBody>
      </p:sp>
      <p:sp>
        <p:nvSpPr>
          <p:cNvPr id="3" name="Text Placeholder 2"/>
          <p:cNvSpPr>
            <a:spLocks noGrp="1"/>
          </p:cNvSpPr>
          <p:nvPr>
            <p:ph type="body" idx="1"/>
          </p:nvPr>
        </p:nvSpPr>
        <p:spPr>
          <a:xfrm>
            <a:off x="1958965" y="24049007"/>
            <a:ext cx="24763690" cy="7861049"/>
          </a:xfrm>
        </p:spPr>
        <p:txBody>
          <a:bodyPr/>
          <a:lstStyle>
            <a:lvl1pPr marL="0" indent="0">
              <a:buNone/>
              <a:defRPr sz="7536">
                <a:solidFill>
                  <a:schemeClr val="tx1"/>
                </a:solidFill>
              </a:defRPr>
            </a:lvl1pPr>
            <a:lvl2pPr marL="1435562" indent="0">
              <a:buNone/>
              <a:defRPr sz="6280">
                <a:solidFill>
                  <a:schemeClr val="tx1">
                    <a:tint val="75000"/>
                  </a:schemeClr>
                </a:solidFill>
              </a:defRPr>
            </a:lvl2pPr>
            <a:lvl3pPr marL="2871125" indent="0">
              <a:buNone/>
              <a:defRPr sz="5652">
                <a:solidFill>
                  <a:schemeClr val="tx1">
                    <a:tint val="75000"/>
                  </a:schemeClr>
                </a:solidFill>
              </a:defRPr>
            </a:lvl3pPr>
            <a:lvl4pPr marL="4306687" indent="0">
              <a:buNone/>
              <a:defRPr sz="5024">
                <a:solidFill>
                  <a:schemeClr val="tx1">
                    <a:tint val="75000"/>
                  </a:schemeClr>
                </a:solidFill>
              </a:defRPr>
            </a:lvl4pPr>
            <a:lvl5pPr marL="5742249" indent="0">
              <a:buNone/>
              <a:defRPr sz="5024">
                <a:solidFill>
                  <a:schemeClr val="tx1">
                    <a:tint val="75000"/>
                  </a:schemeClr>
                </a:solidFill>
              </a:defRPr>
            </a:lvl5pPr>
            <a:lvl6pPr marL="7177811" indent="0">
              <a:buNone/>
              <a:defRPr sz="5024">
                <a:solidFill>
                  <a:schemeClr val="tx1">
                    <a:tint val="75000"/>
                  </a:schemeClr>
                </a:solidFill>
              </a:defRPr>
            </a:lvl6pPr>
            <a:lvl7pPr marL="8613374" indent="0">
              <a:buNone/>
              <a:defRPr sz="5024">
                <a:solidFill>
                  <a:schemeClr val="tx1">
                    <a:tint val="75000"/>
                  </a:schemeClr>
                </a:solidFill>
              </a:defRPr>
            </a:lvl7pPr>
            <a:lvl8pPr marL="10048936" indent="0">
              <a:buNone/>
              <a:defRPr sz="5024">
                <a:solidFill>
                  <a:schemeClr val="tx1">
                    <a:tint val="75000"/>
                  </a:schemeClr>
                </a:solidFill>
              </a:defRPr>
            </a:lvl8pPr>
            <a:lvl9pPr marL="11484498" indent="0">
              <a:buNone/>
              <a:defRPr sz="502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3024FAF-FF2B-414A-BA46-C569AE34C4BE}" type="datetimeFigureOut">
              <a:rPr lang="en-US" smtClean="0"/>
              <a:t>10/1/2018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288093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73917" y="9566360"/>
            <a:ext cx="12202398" cy="228012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4535210" y="9566360"/>
            <a:ext cx="12202398" cy="228012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3024FAF-FF2B-414A-BA46-C569AE34C4BE}" type="datetimeFigureOut">
              <a:rPr lang="en-US" smtClean="0"/>
              <a:t>10/1/2018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3910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77657" y="1913280"/>
            <a:ext cx="24763690" cy="694601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977660" y="8809372"/>
            <a:ext cx="12146319" cy="4317337"/>
          </a:xfrm>
        </p:spPr>
        <p:txBody>
          <a:bodyPr anchor="b"/>
          <a:lstStyle>
            <a:lvl1pPr marL="0" indent="0">
              <a:buNone/>
              <a:defRPr sz="7536" b="1"/>
            </a:lvl1pPr>
            <a:lvl2pPr marL="1435562" indent="0">
              <a:buNone/>
              <a:defRPr sz="6280" b="1"/>
            </a:lvl2pPr>
            <a:lvl3pPr marL="2871125" indent="0">
              <a:buNone/>
              <a:defRPr sz="5652" b="1"/>
            </a:lvl3pPr>
            <a:lvl4pPr marL="4306687" indent="0">
              <a:buNone/>
              <a:defRPr sz="5024" b="1"/>
            </a:lvl4pPr>
            <a:lvl5pPr marL="5742249" indent="0">
              <a:buNone/>
              <a:defRPr sz="5024" b="1"/>
            </a:lvl5pPr>
            <a:lvl6pPr marL="7177811" indent="0">
              <a:buNone/>
              <a:defRPr sz="5024" b="1"/>
            </a:lvl6pPr>
            <a:lvl7pPr marL="8613374" indent="0">
              <a:buNone/>
              <a:defRPr sz="5024" b="1"/>
            </a:lvl7pPr>
            <a:lvl8pPr marL="10048936" indent="0">
              <a:buNone/>
              <a:defRPr sz="5024" b="1"/>
            </a:lvl8pPr>
            <a:lvl9pPr marL="11484498" indent="0">
              <a:buNone/>
              <a:defRPr sz="5024" b="1"/>
            </a:lvl9pPr>
          </a:lstStyle>
          <a:p>
            <a:pPr lvl="0"/>
            <a:r>
              <a:rPr lang="en-US"/>
              <a:t>Edit Master text styles</a:t>
            </a:r>
          </a:p>
        </p:txBody>
      </p:sp>
      <p:sp>
        <p:nvSpPr>
          <p:cNvPr id="4" name="Content Placeholder 3"/>
          <p:cNvSpPr>
            <a:spLocks noGrp="1"/>
          </p:cNvSpPr>
          <p:nvPr>
            <p:ph sz="half" idx="2"/>
          </p:nvPr>
        </p:nvSpPr>
        <p:spPr>
          <a:xfrm>
            <a:off x="1977660" y="13126709"/>
            <a:ext cx="12146319" cy="193074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4535211" y="8809372"/>
            <a:ext cx="12206138" cy="4317337"/>
          </a:xfrm>
        </p:spPr>
        <p:txBody>
          <a:bodyPr anchor="b"/>
          <a:lstStyle>
            <a:lvl1pPr marL="0" indent="0">
              <a:buNone/>
              <a:defRPr sz="7536" b="1"/>
            </a:lvl1pPr>
            <a:lvl2pPr marL="1435562" indent="0">
              <a:buNone/>
              <a:defRPr sz="6280" b="1"/>
            </a:lvl2pPr>
            <a:lvl3pPr marL="2871125" indent="0">
              <a:buNone/>
              <a:defRPr sz="5652" b="1"/>
            </a:lvl3pPr>
            <a:lvl4pPr marL="4306687" indent="0">
              <a:buNone/>
              <a:defRPr sz="5024" b="1"/>
            </a:lvl4pPr>
            <a:lvl5pPr marL="5742249" indent="0">
              <a:buNone/>
              <a:defRPr sz="5024" b="1"/>
            </a:lvl5pPr>
            <a:lvl6pPr marL="7177811" indent="0">
              <a:buNone/>
              <a:defRPr sz="5024" b="1"/>
            </a:lvl6pPr>
            <a:lvl7pPr marL="8613374" indent="0">
              <a:buNone/>
              <a:defRPr sz="5024" b="1"/>
            </a:lvl7pPr>
            <a:lvl8pPr marL="10048936" indent="0">
              <a:buNone/>
              <a:defRPr sz="5024" b="1"/>
            </a:lvl8pPr>
            <a:lvl9pPr marL="11484498" indent="0">
              <a:buNone/>
              <a:defRPr sz="5024" b="1"/>
            </a:lvl9pPr>
          </a:lstStyle>
          <a:p>
            <a:pPr lvl="0"/>
            <a:r>
              <a:rPr lang="en-US"/>
              <a:t>Edit Master text styles</a:t>
            </a:r>
          </a:p>
        </p:txBody>
      </p:sp>
      <p:sp>
        <p:nvSpPr>
          <p:cNvPr id="6" name="Content Placeholder 5"/>
          <p:cNvSpPr>
            <a:spLocks noGrp="1"/>
          </p:cNvSpPr>
          <p:nvPr>
            <p:ph sz="quarter" idx="4"/>
          </p:nvPr>
        </p:nvSpPr>
        <p:spPr>
          <a:xfrm>
            <a:off x="14535211" y="13126709"/>
            <a:ext cx="12206138" cy="193074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024FAF-FF2B-414A-BA46-C569AE34C4BE}" type="datetimeFigureOut">
              <a:rPr lang="en-US" smtClean="0"/>
              <a:t>10/1/2018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29944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024FAF-FF2B-414A-BA46-C569AE34C4BE}" type="datetimeFigureOut">
              <a:rPr lang="en-US" smtClean="0"/>
              <a:t>10/1/2018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711424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24FAF-FF2B-414A-BA46-C569AE34C4BE}" type="datetimeFigureOut">
              <a:rPr lang="en-US" smtClean="0"/>
              <a:t>10/1/2018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15255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7657" y="2395749"/>
            <a:ext cx="9260214" cy="8385122"/>
          </a:xfrm>
        </p:spPr>
        <p:txBody>
          <a:bodyPr anchor="b"/>
          <a:lstStyle>
            <a:lvl1pPr>
              <a:defRPr sz="10048"/>
            </a:lvl1pPr>
          </a:lstStyle>
          <a:p>
            <a:r>
              <a:rPr lang="en-US"/>
              <a:t>Click to edit Master title style</a:t>
            </a:r>
            <a:endParaRPr lang="en-US" dirty="0"/>
          </a:p>
        </p:txBody>
      </p:sp>
      <p:sp>
        <p:nvSpPr>
          <p:cNvPr id="3" name="Content Placeholder 2"/>
          <p:cNvSpPr>
            <a:spLocks noGrp="1"/>
          </p:cNvSpPr>
          <p:nvPr>
            <p:ph idx="1"/>
          </p:nvPr>
        </p:nvSpPr>
        <p:spPr>
          <a:xfrm>
            <a:off x="12206138" y="5174161"/>
            <a:ext cx="14535210" cy="25538021"/>
          </a:xfrm>
        </p:spPr>
        <p:txBody>
          <a:bodyPr/>
          <a:lstStyle>
            <a:lvl1pPr>
              <a:defRPr sz="10048"/>
            </a:lvl1pPr>
            <a:lvl2pPr>
              <a:defRPr sz="8792"/>
            </a:lvl2pPr>
            <a:lvl3pPr>
              <a:defRPr sz="7536"/>
            </a:lvl3pPr>
            <a:lvl4pPr>
              <a:defRPr sz="6280"/>
            </a:lvl4pPr>
            <a:lvl5pPr>
              <a:defRPr sz="6280"/>
            </a:lvl5pPr>
            <a:lvl6pPr>
              <a:defRPr sz="6280"/>
            </a:lvl6pPr>
            <a:lvl7pPr>
              <a:defRPr sz="6280"/>
            </a:lvl7pPr>
            <a:lvl8pPr>
              <a:defRPr sz="6280"/>
            </a:lvl8pPr>
            <a:lvl9pPr>
              <a:defRPr sz="628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7657" y="10780871"/>
            <a:ext cx="9260214" cy="19972898"/>
          </a:xfrm>
        </p:spPr>
        <p:txBody>
          <a:bodyPr/>
          <a:lstStyle>
            <a:lvl1pPr marL="0" indent="0">
              <a:buNone/>
              <a:defRPr sz="5024"/>
            </a:lvl1pPr>
            <a:lvl2pPr marL="1435562" indent="0">
              <a:buNone/>
              <a:defRPr sz="4396"/>
            </a:lvl2pPr>
            <a:lvl3pPr marL="2871125" indent="0">
              <a:buNone/>
              <a:defRPr sz="3768"/>
            </a:lvl3pPr>
            <a:lvl4pPr marL="4306687" indent="0">
              <a:buNone/>
              <a:defRPr sz="3140"/>
            </a:lvl4pPr>
            <a:lvl5pPr marL="5742249" indent="0">
              <a:buNone/>
              <a:defRPr sz="3140"/>
            </a:lvl5pPr>
            <a:lvl6pPr marL="7177811" indent="0">
              <a:buNone/>
              <a:defRPr sz="3140"/>
            </a:lvl6pPr>
            <a:lvl7pPr marL="8613374" indent="0">
              <a:buNone/>
              <a:defRPr sz="3140"/>
            </a:lvl7pPr>
            <a:lvl8pPr marL="10048936" indent="0">
              <a:buNone/>
              <a:defRPr sz="3140"/>
            </a:lvl8pPr>
            <a:lvl9pPr marL="11484498" indent="0">
              <a:buNone/>
              <a:defRPr sz="3140"/>
            </a:lvl9pPr>
          </a:lstStyle>
          <a:p>
            <a:pPr lvl="0"/>
            <a:r>
              <a:rPr lang="en-US"/>
              <a:t>Edit Master text styles</a:t>
            </a:r>
          </a:p>
        </p:txBody>
      </p:sp>
      <p:sp>
        <p:nvSpPr>
          <p:cNvPr id="5" name="Date Placeholder 4"/>
          <p:cNvSpPr>
            <a:spLocks noGrp="1"/>
          </p:cNvSpPr>
          <p:nvPr>
            <p:ph type="dt" sz="half" idx="10"/>
          </p:nvPr>
        </p:nvSpPr>
        <p:spPr/>
        <p:txBody>
          <a:bodyPr/>
          <a:lstStyle/>
          <a:p>
            <a:fld id="{A3024FAF-FF2B-414A-BA46-C569AE34C4BE}" type="datetimeFigureOut">
              <a:rPr lang="en-US" smtClean="0"/>
              <a:t>10/1/2018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1646835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7657" y="2395749"/>
            <a:ext cx="9260214" cy="8385122"/>
          </a:xfrm>
        </p:spPr>
        <p:txBody>
          <a:bodyPr anchor="b"/>
          <a:lstStyle>
            <a:lvl1pPr>
              <a:defRPr sz="10048"/>
            </a:lvl1pPr>
          </a:lstStyle>
          <a:p>
            <a:r>
              <a:rPr lang="en-US"/>
              <a:t>Click to edit Master title style</a:t>
            </a:r>
            <a:endParaRPr lang="en-US" dirty="0"/>
          </a:p>
        </p:txBody>
      </p:sp>
      <p:sp>
        <p:nvSpPr>
          <p:cNvPr id="3" name="Picture Placeholder 2"/>
          <p:cNvSpPr>
            <a:spLocks noGrp="1" noChangeAspect="1"/>
          </p:cNvSpPr>
          <p:nvPr>
            <p:ph type="pic" idx="1"/>
          </p:nvPr>
        </p:nvSpPr>
        <p:spPr>
          <a:xfrm>
            <a:off x="12206138" y="5174161"/>
            <a:ext cx="14535210" cy="25538021"/>
          </a:xfrm>
        </p:spPr>
        <p:txBody>
          <a:bodyPr anchor="t"/>
          <a:lstStyle>
            <a:lvl1pPr marL="0" indent="0">
              <a:buNone/>
              <a:defRPr sz="10048"/>
            </a:lvl1pPr>
            <a:lvl2pPr marL="1435562" indent="0">
              <a:buNone/>
              <a:defRPr sz="8792"/>
            </a:lvl2pPr>
            <a:lvl3pPr marL="2871125" indent="0">
              <a:buNone/>
              <a:defRPr sz="7536"/>
            </a:lvl3pPr>
            <a:lvl4pPr marL="4306687" indent="0">
              <a:buNone/>
              <a:defRPr sz="6280"/>
            </a:lvl4pPr>
            <a:lvl5pPr marL="5742249" indent="0">
              <a:buNone/>
              <a:defRPr sz="6280"/>
            </a:lvl5pPr>
            <a:lvl6pPr marL="7177811" indent="0">
              <a:buNone/>
              <a:defRPr sz="6280"/>
            </a:lvl6pPr>
            <a:lvl7pPr marL="8613374" indent="0">
              <a:buNone/>
              <a:defRPr sz="6280"/>
            </a:lvl7pPr>
            <a:lvl8pPr marL="10048936" indent="0">
              <a:buNone/>
              <a:defRPr sz="6280"/>
            </a:lvl8pPr>
            <a:lvl9pPr marL="11484498" indent="0">
              <a:buNone/>
              <a:defRPr sz="6280"/>
            </a:lvl9pPr>
          </a:lstStyle>
          <a:p>
            <a:r>
              <a:rPr lang="en-US"/>
              <a:t>Click icon to add picture</a:t>
            </a:r>
            <a:endParaRPr lang="en-US" dirty="0"/>
          </a:p>
        </p:txBody>
      </p:sp>
      <p:sp>
        <p:nvSpPr>
          <p:cNvPr id="4" name="Text Placeholder 3"/>
          <p:cNvSpPr>
            <a:spLocks noGrp="1"/>
          </p:cNvSpPr>
          <p:nvPr>
            <p:ph type="body" sz="half" idx="2"/>
          </p:nvPr>
        </p:nvSpPr>
        <p:spPr>
          <a:xfrm>
            <a:off x="1977657" y="10780871"/>
            <a:ext cx="9260214" cy="19972898"/>
          </a:xfrm>
        </p:spPr>
        <p:txBody>
          <a:bodyPr/>
          <a:lstStyle>
            <a:lvl1pPr marL="0" indent="0">
              <a:buNone/>
              <a:defRPr sz="5024"/>
            </a:lvl1pPr>
            <a:lvl2pPr marL="1435562" indent="0">
              <a:buNone/>
              <a:defRPr sz="4396"/>
            </a:lvl2pPr>
            <a:lvl3pPr marL="2871125" indent="0">
              <a:buNone/>
              <a:defRPr sz="3768"/>
            </a:lvl3pPr>
            <a:lvl4pPr marL="4306687" indent="0">
              <a:buNone/>
              <a:defRPr sz="3140"/>
            </a:lvl4pPr>
            <a:lvl5pPr marL="5742249" indent="0">
              <a:buNone/>
              <a:defRPr sz="3140"/>
            </a:lvl5pPr>
            <a:lvl6pPr marL="7177811" indent="0">
              <a:buNone/>
              <a:defRPr sz="3140"/>
            </a:lvl6pPr>
            <a:lvl7pPr marL="8613374" indent="0">
              <a:buNone/>
              <a:defRPr sz="3140"/>
            </a:lvl7pPr>
            <a:lvl8pPr marL="10048936" indent="0">
              <a:buNone/>
              <a:defRPr sz="3140"/>
            </a:lvl8pPr>
            <a:lvl9pPr marL="11484498" indent="0">
              <a:buNone/>
              <a:defRPr sz="3140"/>
            </a:lvl9pPr>
          </a:lstStyle>
          <a:p>
            <a:pPr lvl="0"/>
            <a:r>
              <a:rPr lang="en-US"/>
              <a:t>Edit Master text styles</a:t>
            </a:r>
          </a:p>
        </p:txBody>
      </p:sp>
      <p:sp>
        <p:nvSpPr>
          <p:cNvPr id="5" name="Date Placeholder 4"/>
          <p:cNvSpPr>
            <a:spLocks noGrp="1"/>
          </p:cNvSpPr>
          <p:nvPr>
            <p:ph type="dt" sz="half" idx="10"/>
          </p:nvPr>
        </p:nvSpPr>
        <p:spPr/>
        <p:txBody>
          <a:bodyPr/>
          <a:lstStyle/>
          <a:p>
            <a:fld id="{A3024FAF-FF2B-414A-BA46-C569AE34C4BE}" type="datetimeFigureOut">
              <a:rPr lang="en-US" smtClean="0"/>
              <a:t>10/1/2018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6929A-40E6-49C3-8981-837F066D0838}" type="slidenum">
              <a:rPr lang="en-US" smtClean="0"/>
              <a:t>‹#›</a:t>
            </a:fld>
            <a:endParaRPr lang="en-US"/>
          </a:p>
        </p:txBody>
      </p:sp>
    </p:spTree>
    <p:extLst>
      <p:ext uri="{BB962C8B-B14F-4D97-AF65-F5344CB8AC3E}">
        <p14:creationId xmlns:p14="http://schemas.microsoft.com/office/powerpoint/2010/main" val="2806270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73918" y="1913280"/>
            <a:ext cx="24763690" cy="694601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973918" y="9566360"/>
            <a:ext cx="24763690" cy="2280121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973917" y="33307577"/>
            <a:ext cx="6460093" cy="1913272"/>
          </a:xfrm>
          <a:prstGeom prst="rect">
            <a:avLst/>
          </a:prstGeom>
        </p:spPr>
        <p:txBody>
          <a:bodyPr vert="horz" lIns="91440" tIns="45720" rIns="91440" bIns="45720" rtlCol="0" anchor="ctr"/>
          <a:lstStyle>
            <a:lvl1pPr algn="l">
              <a:defRPr sz="3768">
                <a:solidFill>
                  <a:schemeClr val="tx1">
                    <a:tint val="75000"/>
                  </a:schemeClr>
                </a:solidFill>
              </a:defRPr>
            </a:lvl1pPr>
          </a:lstStyle>
          <a:p>
            <a:fld id="{A3024FAF-FF2B-414A-BA46-C569AE34C4BE}" type="datetimeFigureOut">
              <a:rPr lang="en-US" smtClean="0"/>
              <a:t>10/1/2018</a:t>
            </a:fld>
            <a:endParaRPr lang="en-US"/>
          </a:p>
        </p:txBody>
      </p:sp>
      <p:sp>
        <p:nvSpPr>
          <p:cNvPr id="5" name="Footer Placeholder 4"/>
          <p:cNvSpPr>
            <a:spLocks noGrp="1"/>
          </p:cNvSpPr>
          <p:nvPr>
            <p:ph type="ftr" sz="quarter" idx="3"/>
          </p:nvPr>
        </p:nvSpPr>
        <p:spPr>
          <a:xfrm>
            <a:off x="9510693" y="33307577"/>
            <a:ext cx="9690140" cy="1913272"/>
          </a:xfrm>
          <a:prstGeom prst="rect">
            <a:avLst/>
          </a:prstGeom>
        </p:spPr>
        <p:txBody>
          <a:bodyPr vert="horz" lIns="91440" tIns="45720" rIns="91440" bIns="45720" rtlCol="0" anchor="ctr"/>
          <a:lstStyle>
            <a:lvl1pPr algn="ctr">
              <a:defRPr sz="376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0277515" y="33307577"/>
            <a:ext cx="6460093" cy="1913272"/>
          </a:xfrm>
          <a:prstGeom prst="rect">
            <a:avLst/>
          </a:prstGeom>
        </p:spPr>
        <p:txBody>
          <a:bodyPr vert="horz" lIns="91440" tIns="45720" rIns="91440" bIns="45720" rtlCol="0" anchor="ctr"/>
          <a:lstStyle>
            <a:lvl1pPr algn="r">
              <a:defRPr sz="3768">
                <a:solidFill>
                  <a:schemeClr val="tx1">
                    <a:tint val="75000"/>
                  </a:schemeClr>
                </a:solidFill>
              </a:defRPr>
            </a:lvl1pPr>
          </a:lstStyle>
          <a:p>
            <a:fld id="{BAB6929A-40E6-49C3-8981-837F066D0838}" type="slidenum">
              <a:rPr lang="en-US" smtClean="0"/>
              <a:t>‹#›</a:t>
            </a:fld>
            <a:endParaRPr lang="en-US"/>
          </a:p>
        </p:txBody>
      </p:sp>
    </p:spTree>
    <p:extLst>
      <p:ext uri="{BB962C8B-B14F-4D97-AF65-F5344CB8AC3E}">
        <p14:creationId xmlns:p14="http://schemas.microsoft.com/office/powerpoint/2010/main" val="42488895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871125" rtl="0" eaLnBrk="1" latinLnBrk="0" hangingPunct="1">
        <a:lnSpc>
          <a:spcPct val="90000"/>
        </a:lnSpc>
        <a:spcBef>
          <a:spcPct val="0"/>
        </a:spcBef>
        <a:buNone/>
        <a:defRPr sz="13816" kern="1200">
          <a:solidFill>
            <a:schemeClr val="tx1"/>
          </a:solidFill>
          <a:latin typeface="+mj-lt"/>
          <a:ea typeface="+mj-ea"/>
          <a:cs typeface="+mj-cs"/>
        </a:defRPr>
      </a:lvl1pPr>
    </p:titleStyle>
    <p:bodyStyle>
      <a:lvl1pPr marL="717781" indent="-717781" algn="l" defTabSz="2871125" rtl="0" eaLnBrk="1" latinLnBrk="0" hangingPunct="1">
        <a:lnSpc>
          <a:spcPct val="90000"/>
        </a:lnSpc>
        <a:spcBef>
          <a:spcPts val="3140"/>
        </a:spcBef>
        <a:buFont typeface="Arial" panose="020B0604020202020204" pitchFamily="34" charset="0"/>
        <a:buChar char="•"/>
        <a:defRPr sz="8792" kern="1200">
          <a:solidFill>
            <a:schemeClr val="tx1"/>
          </a:solidFill>
          <a:latin typeface="+mn-lt"/>
          <a:ea typeface="+mn-ea"/>
          <a:cs typeface="+mn-cs"/>
        </a:defRPr>
      </a:lvl1pPr>
      <a:lvl2pPr marL="2153343" indent="-717781" algn="l" defTabSz="2871125" rtl="0" eaLnBrk="1" latinLnBrk="0" hangingPunct="1">
        <a:lnSpc>
          <a:spcPct val="90000"/>
        </a:lnSpc>
        <a:spcBef>
          <a:spcPts val="1570"/>
        </a:spcBef>
        <a:buFont typeface="Arial" panose="020B0604020202020204" pitchFamily="34" charset="0"/>
        <a:buChar char="•"/>
        <a:defRPr sz="7536" kern="1200">
          <a:solidFill>
            <a:schemeClr val="tx1"/>
          </a:solidFill>
          <a:latin typeface="+mn-lt"/>
          <a:ea typeface="+mn-ea"/>
          <a:cs typeface="+mn-cs"/>
        </a:defRPr>
      </a:lvl2pPr>
      <a:lvl3pPr marL="3588906" indent="-717781" algn="l" defTabSz="2871125" rtl="0" eaLnBrk="1" latinLnBrk="0" hangingPunct="1">
        <a:lnSpc>
          <a:spcPct val="90000"/>
        </a:lnSpc>
        <a:spcBef>
          <a:spcPts val="1570"/>
        </a:spcBef>
        <a:buFont typeface="Arial" panose="020B0604020202020204" pitchFamily="34" charset="0"/>
        <a:buChar char="•"/>
        <a:defRPr sz="6280" kern="1200">
          <a:solidFill>
            <a:schemeClr val="tx1"/>
          </a:solidFill>
          <a:latin typeface="+mn-lt"/>
          <a:ea typeface="+mn-ea"/>
          <a:cs typeface="+mn-cs"/>
        </a:defRPr>
      </a:lvl3pPr>
      <a:lvl4pPr marL="5024468"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4pPr>
      <a:lvl5pPr marL="6460030"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5pPr>
      <a:lvl6pPr marL="7895593"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6pPr>
      <a:lvl7pPr marL="9331155"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7pPr>
      <a:lvl8pPr marL="10766717"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8pPr>
      <a:lvl9pPr marL="12202279" indent="-717781" algn="l" defTabSz="2871125" rtl="0" eaLnBrk="1" latinLnBrk="0" hangingPunct="1">
        <a:lnSpc>
          <a:spcPct val="90000"/>
        </a:lnSpc>
        <a:spcBef>
          <a:spcPts val="1570"/>
        </a:spcBef>
        <a:buFont typeface="Arial" panose="020B0604020202020204" pitchFamily="34" charset="0"/>
        <a:buChar char="•"/>
        <a:defRPr sz="5652" kern="1200">
          <a:solidFill>
            <a:schemeClr val="tx1"/>
          </a:solidFill>
          <a:latin typeface="+mn-lt"/>
          <a:ea typeface="+mn-ea"/>
          <a:cs typeface="+mn-cs"/>
        </a:defRPr>
      </a:lvl9pPr>
    </p:bodyStyle>
    <p:otherStyle>
      <a:defPPr>
        <a:defRPr lang="en-US"/>
      </a:defPPr>
      <a:lvl1pPr marL="0" algn="l" defTabSz="2871125" rtl="0" eaLnBrk="1" latinLnBrk="0" hangingPunct="1">
        <a:defRPr sz="5652" kern="1200">
          <a:solidFill>
            <a:schemeClr val="tx1"/>
          </a:solidFill>
          <a:latin typeface="+mn-lt"/>
          <a:ea typeface="+mn-ea"/>
          <a:cs typeface="+mn-cs"/>
        </a:defRPr>
      </a:lvl1pPr>
      <a:lvl2pPr marL="1435562" algn="l" defTabSz="2871125" rtl="0" eaLnBrk="1" latinLnBrk="0" hangingPunct="1">
        <a:defRPr sz="5652" kern="1200">
          <a:solidFill>
            <a:schemeClr val="tx1"/>
          </a:solidFill>
          <a:latin typeface="+mn-lt"/>
          <a:ea typeface="+mn-ea"/>
          <a:cs typeface="+mn-cs"/>
        </a:defRPr>
      </a:lvl2pPr>
      <a:lvl3pPr marL="2871125" algn="l" defTabSz="2871125" rtl="0" eaLnBrk="1" latinLnBrk="0" hangingPunct="1">
        <a:defRPr sz="5652" kern="1200">
          <a:solidFill>
            <a:schemeClr val="tx1"/>
          </a:solidFill>
          <a:latin typeface="+mn-lt"/>
          <a:ea typeface="+mn-ea"/>
          <a:cs typeface="+mn-cs"/>
        </a:defRPr>
      </a:lvl3pPr>
      <a:lvl4pPr marL="4306687" algn="l" defTabSz="2871125" rtl="0" eaLnBrk="1" latinLnBrk="0" hangingPunct="1">
        <a:defRPr sz="5652" kern="1200">
          <a:solidFill>
            <a:schemeClr val="tx1"/>
          </a:solidFill>
          <a:latin typeface="+mn-lt"/>
          <a:ea typeface="+mn-ea"/>
          <a:cs typeface="+mn-cs"/>
        </a:defRPr>
      </a:lvl4pPr>
      <a:lvl5pPr marL="5742249" algn="l" defTabSz="2871125" rtl="0" eaLnBrk="1" latinLnBrk="0" hangingPunct="1">
        <a:defRPr sz="5652" kern="1200">
          <a:solidFill>
            <a:schemeClr val="tx1"/>
          </a:solidFill>
          <a:latin typeface="+mn-lt"/>
          <a:ea typeface="+mn-ea"/>
          <a:cs typeface="+mn-cs"/>
        </a:defRPr>
      </a:lvl5pPr>
      <a:lvl6pPr marL="7177811" algn="l" defTabSz="2871125" rtl="0" eaLnBrk="1" latinLnBrk="0" hangingPunct="1">
        <a:defRPr sz="5652" kern="1200">
          <a:solidFill>
            <a:schemeClr val="tx1"/>
          </a:solidFill>
          <a:latin typeface="+mn-lt"/>
          <a:ea typeface="+mn-ea"/>
          <a:cs typeface="+mn-cs"/>
        </a:defRPr>
      </a:lvl6pPr>
      <a:lvl7pPr marL="8613374" algn="l" defTabSz="2871125" rtl="0" eaLnBrk="1" latinLnBrk="0" hangingPunct="1">
        <a:defRPr sz="5652" kern="1200">
          <a:solidFill>
            <a:schemeClr val="tx1"/>
          </a:solidFill>
          <a:latin typeface="+mn-lt"/>
          <a:ea typeface="+mn-ea"/>
          <a:cs typeface="+mn-cs"/>
        </a:defRPr>
      </a:lvl7pPr>
      <a:lvl8pPr marL="10048936" algn="l" defTabSz="2871125" rtl="0" eaLnBrk="1" latinLnBrk="0" hangingPunct="1">
        <a:defRPr sz="5652" kern="1200">
          <a:solidFill>
            <a:schemeClr val="tx1"/>
          </a:solidFill>
          <a:latin typeface="+mn-lt"/>
          <a:ea typeface="+mn-ea"/>
          <a:cs typeface="+mn-cs"/>
        </a:defRPr>
      </a:lvl8pPr>
      <a:lvl9pPr marL="11484498" algn="l" defTabSz="2871125" rtl="0" eaLnBrk="1" latinLnBrk="0" hangingPunct="1">
        <a:defRPr sz="56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1.png"/><Relationship Id="rId7"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image" Target="../media/image3.jpeg"/><Relationship Id="rId5" Type="http://schemas.openxmlformats.org/officeDocument/2006/relationships/chart" Target="../charts/chart1.xml"/><Relationship Id="rId10" Type="http://schemas.openxmlformats.org/officeDocument/2006/relationships/chart" Target="../charts/chart6.xml"/><Relationship Id="rId4" Type="http://schemas.openxmlformats.org/officeDocument/2006/relationships/image" Target="../media/image2.png"/><Relationship Id="rId9"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CCD3CB5F-3D73-4DE2-B66C-BAFBFB69312E}"/>
              </a:ext>
            </a:extLst>
          </p:cNvPr>
          <p:cNvSpPr txBox="1"/>
          <p:nvPr/>
        </p:nvSpPr>
        <p:spPr>
          <a:xfrm>
            <a:off x="0" y="0"/>
            <a:ext cx="28711525" cy="35936238"/>
          </a:xfrm>
          <a:prstGeom prst="rect">
            <a:avLst/>
          </a:prstGeom>
          <a:noFill/>
          <a:ln w="76200">
            <a:solidFill>
              <a:schemeClr val="accent2">
                <a:lumMod val="75000"/>
              </a:schemeClr>
            </a:solidFill>
          </a:ln>
        </p:spPr>
        <p:txBody>
          <a:bodyPr wrap="square" rtlCol="0">
            <a:spAutoFit/>
          </a:bodyPr>
          <a:lstStyle/>
          <a:p>
            <a:endParaRPr lang="en-GB" dirty="0"/>
          </a:p>
        </p:txBody>
      </p:sp>
      <p:sp>
        <p:nvSpPr>
          <p:cNvPr id="2" name="TextBox 1">
            <a:extLst>
              <a:ext uri="{FF2B5EF4-FFF2-40B4-BE49-F238E27FC236}">
                <a16:creationId xmlns:a16="http://schemas.microsoft.com/office/drawing/2014/main" xmlns="" id="{4A534E99-18F5-4D96-9151-7ECD7598067B}"/>
              </a:ext>
            </a:extLst>
          </p:cNvPr>
          <p:cNvSpPr txBox="1"/>
          <p:nvPr/>
        </p:nvSpPr>
        <p:spPr>
          <a:xfrm>
            <a:off x="5315736" y="4444447"/>
            <a:ext cx="22701594" cy="27809344"/>
          </a:xfrm>
          <a:prstGeom prst="rect">
            <a:avLst/>
          </a:prstGeom>
          <a:solidFill>
            <a:schemeClr val="tx2">
              <a:lumMod val="20000"/>
              <a:lumOff val="80000"/>
              <a:alpha val="42000"/>
            </a:schemeClr>
          </a:solidFill>
        </p:spPr>
        <p:txBody>
          <a:bodyPr wrap="square" rtlCol="0">
            <a:spAutoFit/>
          </a:bodyPr>
          <a:lstStyle/>
          <a:p>
            <a:endParaRPr lang="en-GB" dirty="0"/>
          </a:p>
        </p:txBody>
      </p:sp>
      <p:sp>
        <p:nvSpPr>
          <p:cNvPr id="13" name="TextBox 12">
            <a:extLst>
              <a:ext uri="{FF2B5EF4-FFF2-40B4-BE49-F238E27FC236}">
                <a16:creationId xmlns:a16="http://schemas.microsoft.com/office/drawing/2014/main" xmlns="" id="{DE3DA4A1-76A0-4F9F-880C-85C9BF746F3E}"/>
              </a:ext>
            </a:extLst>
          </p:cNvPr>
          <p:cNvSpPr txBox="1"/>
          <p:nvPr/>
        </p:nvSpPr>
        <p:spPr>
          <a:xfrm>
            <a:off x="5315736" y="3650620"/>
            <a:ext cx="22651533" cy="830099"/>
          </a:xfrm>
          <a:prstGeom prst="rect">
            <a:avLst/>
          </a:prstGeom>
          <a:solidFill>
            <a:schemeClr val="accent2">
              <a:lumMod val="75000"/>
            </a:schemeClr>
          </a:solidFill>
        </p:spPr>
        <p:txBody>
          <a:bodyPr wrap="square" rtlCol="0">
            <a:spAutoFit/>
          </a:bodyPr>
          <a:lstStyle/>
          <a:p>
            <a:r>
              <a:rPr lang="en-US" sz="4794" dirty="0">
                <a:solidFill>
                  <a:schemeClr val="bg1"/>
                </a:solidFill>
                <a:latin typeface="Century Gothic" panose="020B0502020202020204" pitchFamily="34" charset="0"/>
              </a:rPr>
              <a:t>Results</a:t>
            </a:r>
          </a:p>
        </p:txBody>
      </p:sp>
      <p:grpSp>
        <p:nvGrpSpPr>
          <p:cNvPr id="21" name="Group 20">
            <a:extLst>
              <a:ext uri="{FF2B5EF4-FFF2-40B4-BE49-F238E27FC236}">
                <a16:creationId xmlns:a16="http://schemas.microsoft.com/office/drawing/2014/main" xmlns="" id="{2888C14F-C6DC-4937-A5AD-8E905CE75E61}"/>
              </a:ext>
            </a:extLst>
          </p:cNvPr>
          <p:cNvGrpSpPr/>
          <p:nvPr/>
        </p:nvGrpSpPr>
        <p:grpSpPr>
          <a:xfrm>
            <a:off x="5506739" y="19662904"/>
            <a:ext cx="11916182" cy="12249815"/>
            <a:chOff x="14740642" y="9236012"/>
            <a:chExt cx="13303524" cy="13050224"/>
          </a:xfrm>
        </p:grpSpPr>
        <p:sp>
          <p:nvSpPr>
            <p:cNvPr id="15" name="Rectangle 14">
              <a:extLst>
                <a:ext uri="{FF2B5EF4-FFF2-40B4-BE49-F238E27FC236}">
                  <a16:creationId xmlns:a16="http://schemas.microsoft.com/office/drawing/2014/main" xmlns="" id="{398D2955-B4F8-455F-B0DE-2FA736ACFFDD}"/>
                </a:ext>
              </a:extLst>
            </p:cNvPr>
            <p:cNvSpPr/>
            <p:nvPr/>
          </p:nvSpPr>
          <p:spPr>
            <a:xfrm>
              <a:off x="14740642" y="9236012"/>
              <a:ext cx="13303524" cy="13050224"/>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38"/>
            </a:p>
          </p:txBody>
        </p:sp>
        <p:pic>
          <p:nvPicPr>
            <p:cNvPr id="16" name="Picture 15">
              <a:extLst>
                <a:ext uri="{FF2B5EF4-FFF2-40B4-BE49-F238E27FC236}">
                  <a16:creationId xmlns:a16="http://schemas.microsoft.com/office/drawing/2014/main" xmlns="" id="{EC1C5333-490F-4665-A524-32DE5B357648}"/>
                </a:ext>
              </a:extLst>
            </p:cNvPr>
            <p:cNvPicPr>
              <a:picLocks noChangeAspect="1"/>
            </p:cNvPicPr>
            <p:nvPr/>
          </p:nvPicPr>
          <p:blipFill>
            <a:blip r:embed="rId3"/>
            <a:stretch>
              <a:fillRect/>
            </a:stretch>
          </p:blipFill>
          <p:spPr>
            <a:xfrm>
              <a:off x="15088811" y="10663420"/>
              <a:ext cx="12644920" cy="4571051"/>
            </a:xfrm>
            <a:prstGeom prst="rect">
              <a:avLst/>
            </a:prstGeom>
          </p:spPr>
        </p:pic>
        <p:sp>
          <p:nvSpPr>
            <p:cNvPr id="17" name="TextBox 16">
              <a:extLst>
                <a:ext uri="{FF2B5EF4-FFF2-40B4-BE49-F238E27FC236}">
                  <a16:creationId xmlns:a16="http://schemas.microsoft.com/office/drawing/2014/main" xmlns="" id="{1F98C4C7-6C6B-4547-93FE-F94D305AD0F8}"/>
                </a:ext>
              </a:extLst>
            </p:cNvPr>
            <p:cNvSpPr txBox="1"/>
            <p:nvPr/>
          </p:nvSpPr>
          <p:spPr>
            <a:xfrm>
              <a:off x="15091895" y="10028215"/>
              <a:ext cx="12644920" cy="508583"/>
            </a:xfrm>
            <a:prstGeom prst="rect">
              <a:avLst/>
            </a:prstGeom>
            <a:noFill/>
          </p:spPr>
          <p:txBody>
            <a:bodyPr wrap="square" rtlCol="0">
              <a:spAutoFit/>
            </a:bodyPr>
            <a:lstStyle/>
            <a:p>
              <a:r>
                <a:rPr lang="en-US" sz="2400" b="1" dirty="0"/>
                <a:t>Figure 4: Select countries publishing over time </a:t>
              </a:r>
            </a:p>
          </p:txBody>
        </p:sp>
        <p:sp>
          <p:nvSpPr>
            <p:cNvPr id="19" name="TextBox 18">
              <a:extLst>
                <a:ext uri="{FF2B5EF4-FFF2-40B4-BE49-F238E27FC236}">
                  <a16:creationId xmlns:a16="http://schemas.microsoft.com/office/drawing/2014/main" xmlns="" id="{B97DAF02-4A76-4289-ABD1-32C14FC84FF1}"/>
                </a:ext>
              </a:extLst>
            </p:cNvPr>
            <p:cNvSpPr txBox="1"/>
            <p:nvPr/>
          </p:nvSpPr>
          <p:spPr>
            <a:xfrm>
              <a:off x="15091895" y="15710741"/>
              <a:ext cx="6895338" cy="508583"/>
            </a:xfrm>
            <a:prstGeom prst="rect">
              <a:avLst/>
            </a:prstGeom>
            <a:noFill/>
          </p:spPr>
          <p:txBody>
            <a:bodyPr wrap="square" rtlCol="0">
              <a:spAutoFit/>
            </a:bodyPr>
            <a:lstStyle/>
            <a:p>
              <a:r>
                <a:rPr lang="en-US" sz="2400" b="1" dirty="0"/>
                <a:t>Figure 5: Distribution by study design  </a:t>
              </a:r>
            </a:p>
          </p:txBody>
        </p:sp>
        <p:sp>
          <p:nvSpPr>
            <p:cNvPr id="20" name="TextBox 19">
              <a:extLst>
                <a:ext uri="{FF2B5EF4-FFF2-40B4-BE49-F238E27FC236}">
                  <a16:creationId xmlns:a16="http://schemas.microsoft.com/office/drawing/2014/main" xmlns="" id="{4723C19C-258B-4BD4-8913-BB5E9080D7CC}"/>
                </a:ext>
              </a:extLst>
            </p:cNvPr>
            <p:cNvSpPr txBox="1"/>
            <p:nvPr/>
          </p:nvSpPr>
          <p:spPr>
            <a:xfrm>
              <a:off x="15028665" y="9259193"/>
              <a:ext cx="12748103" cy="821344"/>
            </a:xfrm>
            <a:prstGeom prst="rect">
              <a:avLst/>
            </a:prstGeom>
            <a:noFill/>
            <a:ln>
              <a:noFill/>
            </a:ln>
          </p:spPr>
          <p:txBody>
            <a:bodyPr wrap="square" rtlCol="0">
              <a:spAutoFit/>
            </a:bodyPr>
            <a:lstStyle/>
            <a:p>
              <a:r>
                <a:rPr lang="en-US" sz="4000" b="1" dirty="0">
                  <a:solidFill>
                    <a:schemeClr val="accent2">
                      <a:lumMod val="75000"/>
                    </a:schemeClr>
                  </a:solidFill>
                </a:rPr>
                <a:t>General Characteristics </a:t>
              </a:r>
            </a:p>
          </p:txBody>
        </p:sp>
      </p:grpSp>
      <p:grpSp>
        <p:nvGrpSpPr>
          <p:cNvPr id="22" name="Group 21">
            <a:extLst>
              <a:ext uri="{FF2B5EF4-FFF2-40B4-BE49-F238E27FC236}">
                <a16:creationId xmlns:a16="http://schemas.microsoft.com/office/drawing/2014/main" xmlns="" id="{0F8CAAB5-852B-4BC5-AD2B-BD32C8FF0850}"/>
              </a:ext>
            </a:extLst>
          </p:cNvPr>
          <p:cNvGrpSpPr/>
          <p:nvPr/>
        </p:nvGrpSpPr>
        <p:grpSpPr>
          <a:xfrm>
            <a:off x="13596996" y="4934905"/>
            <a:ext cx="14166863" cy="14252414"/>
            <a:chOff x="742861" y="18176945"/>
            <a:chExt cx="13586818" cy="14565775"/>
          </a:xfrm>
        </p:grpSpPr>
        <p:sp>
          <p:nvSpPr>
            <p:cNvPr id="24" name="TextBox 23">
              <a:extLst>
                <a:ext uri="{FF2B5EF4-FFF2-40B4-BE49-F238E27FC236}">
                  <a16:creationId xmlns:a16="http://schemas.microsoft.com/office/drawing/2014/main" xmlns="" id="{1D9E47FD-1857-4B5E-9A46-8CFFAB7D78FF}"/>
                </a:ext>
              </a:extLst>
            </p:cNvPr>
            <p:cNvSpPr txBox="1"/>
            <p:nvPr/>
          </p:nvSpPr>
          <p:spPr>
            <a:xfrm>
              <a:off x="902805" y="19210635"/>
              <a:ext cx="9938105" cy="473289"/>
            </a:xfrm>
            <a:prstGeom prst="rect">
              <a:avLst/>
            </a:prstGeom>
            <a:noFill/>
          </p:spPr>
          <p:txBody>
            <a:bodyPr wrap="square" rtlCol="0">
              <a:spAutoFit/>
            </a:bodyPr>
            <a:lstStyle/>
            <a:p>
              <a:r>
                <a:rPr lang="en-US" sz="2400" b="1" dirty="0"/>
                <a:t>Figure 1: number of studies per WHA indicator per country</a:t>
              </a:r>
            </a:p>
          </p:txBody>
        </p:sp>
        <p:sp>
          <p:nvSpPr>
            <p:cNvPr id="25" name="TextBox 24">
              <a:extLst>
                <a:ext uri="{FF2B5EF4-FFF2-40B4-BE49-F238E27FC236}">
                  <a16:creationId xmlns:a16="http://schemas.microsoft.com/office/drawing/2014/main" xmlns="" id="{7BB281BD-E11F-4C09-B74B-BA47084FCBC2}"/>
                </a:ext>
              </a:extLst>
            </p:cNvPr>
            <p:cNvSpPr txBox="1"/>
            <p:nvPr/>
          </p:nvSpPr>
          <p:spPr>
            <a:xfrm>
              <a:off x="938696" y="18362993"/>
              <a:ext cx="13001654" cy="725709"/>
            </a:xfrm>
            <a:prstGeom prst="rect">
              <a:avLst/>
            </a:prstGeom>
            <a:noFill/>
            <a:ln>
              <a:noFill/>
            </a:ln>
          </p:spPr>
          <p:txBody>
            <a:bodyPr wrap="square" rtlCol="0">
              <a:spAutoFit/>
            </a:bodyPr>
            <a:lstStyle/>
            <a:p>
              <a:r>
                <a:rPr lang="en-US" sz="4000" b="1" dirty="0">
                  <a:solidFill>
                    <a:schemeClr val="accent2">
                      <a:lumMod val="75000"/>
                    </a:schemeClr>
                  </a:solidFill>
                </a:rPr>
                <a:t>WHA Indicators</a:t>
              </a:r>
            </a:p>
          </p:txBody>
        </p:sp>
        <p:sp>
          <p:nvSpPr>
            <p:cNvPr id="27" name="TextBox 26">
              <a:extLst>
                <a:ext uri="{FF2B5EF4-FFF2-40B4-BE49-F238E27FC236}">
                  <a16:creationId xmlns:a16="http://schemas.microsoft.com/office/drawing/2014/main" xmlns="" id="{162454DC-1BEF-4C29-96C2-5DD41FE6C3D8}"/>
                </a:ext>
              </a:extLst>
            </p:cNvPr>
            <p:cNvSpPr txBox="1"/>
            <p:nvPr/>
          </p:nvSpPr>
          <p:spPr>
            <a:xfrm>
              <a:off x="959000" y="26045439"/>
              <a:ext cx="7088768" cy="467252"/>
            </a:xfrm>
            <a:prstGeom prst="rect">
              <a:avLst/>
            </a:prstGeom>
            <a:noFill/>
          </p:spPr>
          <p:txBody>
            <a:bodyPr wrap="square" rtlCol="0">
              <a:spAutoFit/>
            </a:bodyPr>
            <a:lstStyle/>
            <a:p>
              <a:r>
                <a:rPr lang="en-US" sz="2400" b="1" dirty="0"/>
                <a:t>Figure 2</a:t>
              </a:r>
              <a:r>
                <a:rPr lang="en-US" sz="2400" dirty="0"/>
                <a:t>: </a:t>
              </a:r>
              <a:r>
                <a:rPr lang="en-US" sz="2400" b="1" dirty="0"/>
                <a:t>Percent of publications per WHA indicator </a:t>
              </a:r>
            </a:p>
          </p:txBody>
        </p:sp>
        <p:sp>
          <p:nvSpPr>
            <p:cNvPr id="29" name="TextBox 28">
              <a:extLst>
                <a:ext uri="{FF2B5EF4-FFF2-40B4-BE49-F238E27FC236}">
                  <a16:creationId xmlns:a16="http://schemas.microsoft.com/office/drawing/2014/main" xmlns="" id="{FC8D28C6-D423-4B55-A1F5-73EB21D7BBD4}"/>
                </a:ext>
              </a:extLst>
            </p:cNvPr>
            <p:cNvSpPr txBox="1"/>
            <p:nvPr/>
          </p:nvSpPr>
          <p:spPr>
            <a:xfrm>
              <a:off x="7536207" y="26045438"/>
              <a:ext cx="5898844" cy="473289"/>
            </a:xfrm>
            <a:prstGeom prst="rect">
              <a:avLst/>
            </a:prstGeom>
            <a:noFill/>
          </p:spPr>
          <p:txBody>
            <a:bodyPr wrap="square" rtlCol="0">
              <a:spAutoFit/>
            </a:bodyPr>
            <a:lstStyle/>
            <a:p>
              <a:r>
                <a:rPr lang="en-US" sz="2400" b="1" dirty="0"/>
                <a:t>Figure 3</a:t>
              </a:r>
              <a:r>
                <a:rPr lang="en-US" sz="2400" dirty="0"/>
                <a:t>: </a:t>
              </a:r>
              <a:r>
                <a:rPr lang="en-US" sz="2400" b="1" dirty="0"/>
                <a:t>Percent of publications within U5NS</a:t>
              </a:r>
            </a:p>
          </p:txBody>
        </p:sp>
        <p:sp>
          <p:nvSpPr>
            <p:cNvPr id="30" name="Rectangle 29">
              <a:extLst>
                <a:ext uri="{FF2B5EF4-FFF2-40B4-BE49-F238E27FC236}">
                  <a16:creationId xmlns:a16="http://schemas.microsoft.com/office/drawing/2014/main" xmlns="" id="{A6AAA7A2-F095-4A53-B59F-10ED86937E20}"/>
                </a:ext>
              </a:extLst>
            </p:cNvPr>
            <p:cNvSpPr/>
            <p:nvPr/>
          </p:nvSpPr>
          <p:spPr>
            <a:xfrm>
              <a:off x="742861" y="18176945"/>
              <a:ext cx="13586818" cy="14565775"/>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38" dirty="0"/>
            </a:p>
          </p:txBody>
        </p:sp>
      </p:grpSp>
      <p:grpSp>
        <p:nvGrpSpPr>
          <p:cNvPr id="38" name="Group 37">
            <a:extLst>
              <a:ext uri="{FF2B5EF4-FFF2-40B4-BE49-F238E27FC236}">
                <a16:creationId xmlns:a16="http://schemas.microsoft.com/office/drawing/2014/main" xmlns="" id="{A7608E3E-D9B3-4648-8F1F-AA067B69B9B7}"/>
              </a:ext>
            </a:extLst>
          </p:cNvPr>
          <p:cNvGrpSpPr/>
          <p:nvPr/>
        </p:nvGrpSpPr>
        <p:grpSpPr>
          <a:xfrm>
            <a:off x="5506739" y="4949146"/>
            <a:ext cx="7844281" cy="14238173"/>
            <a:chOff x="7942666" y="4945120"/>
            <a:chExt cx="11099612" cy="11587021"/>
          </a:xfrm>
        </p:grpSpPr>
        <p:pic>
          <p:nvPicPr>
            <p:cNvPr id="44" name="Picture 43">
              <a:extLst>
                <a:ext uri="{FF2B5EF4-FFF2-40B4-BE49-F238E27FC236}">
                  <a16:creationId xmlns:a16="http://schemas.microsoft.com/office/drawing/2014/main" xmlns="" id="{0361E58B-0704-4240-9C4B-2B61B3A1576E}"/>
                </a:ext>
              </a:extLst>
            </p:cNvPr>
            <p:cNvPicPr>
              <a:picLocks noChangeAspect="1"/>
            </p:cNvPicPr>
            <p:nvPr/>
          </p:nvPicPr>
          <p:blipFill>
            <a:blip r:embed="rId4"/>
            <a:stretch>
              <a:fillRect/>
            </a:stretch>
          </p:blipFill>
          <p:spPr>
            <a:xfrm>
              <a:off x="8391062" y="5846922"/>
              <a:ext cx="10267348" cy="9818954"/>
            </a:xfrm>
            <a:prstGeom prst="rect">
              <a:avLst/>
            </a:prstGeom>
          </p:spPr>
        </p:pic>
        <p:sp>
          <p:nvSpPr>
            <p:cNvPr id="45" name="Rectangle 44">
              <a:extLst>
                <a:ext uri="{FF2B5EF4-FFF2-40B4-BE49-F238E27FC236}">
                  <a16:creationId xmlns:a16="http://schemas.microsoft.com/office/drawing/2014/main" xmlns="" id="{4662C384-857E-4F4D-9A7B-41FA6D3F34B3}"/>
                </a:ext>
              </a:extLst>
            </p:cNvPr>
            <p:cNvSpPr/>
            <p:nvPr/>
          </p:nvSpPr>
          <p:spPr>
            <a:xfrm>
              <a:off x="7942666" y="4945120"/>
              <a:ext cx="11099612" cy="11587021"/>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xmlns="" id="{59562C82-57A4-4B47-B2CF-A36B42B04266}"/>
                </a:ext>
              </a:extLst>
            </p:cNvPr>
            <p:cNvSpPr txBox="1"/>
            <p:nvPr/>
          </p:nvSpPr>
          <p:spPr>
            <a:xfrm>
              <a:off x="8290721" y="5078582"/>
              <a:ext cx="10468030" cy="707886"/>
            </a:xfrm>
            <a:prstGeom prst="rect">
              <a:avLst/>
            </a:prstGeom>
            <a:noFill/>
            <a:ln>
              <a:noFill/>
            </a:ln>
          </p:spPr>
          <p:txBody>
            <a:bodyPr wrap="square" rtlCol="0">
              <a:spAutoFit/>
            </a:bodyPr>
            <a:lstStyle/>
            <a:p>
              <a:r>
                <a:rPr lang="en-US" sz="4000" b="1" dirty="0">
                  <a:solidFill>
                    <a:schemeClr val="accent2">
                      <a:lumMod val="75000"/>
                    </a:schemeClr>
                  </a:solidFill>
                </a:rPr>
                <a:t>Flow chart</a:t>
              </a:r>
            </a:p>
          </p:txBody>
        </p:sp>
      </p:grpSp>
      <p:grpSp>
        <p:nvGrpSpPr>
          <p:cNvPr id="3" name="Group 2">
            <a:extLst>
              <a:ext uri="{FF2B5EF4-FFF2-40B4-BE49-F238E27FC236}">
                <a16:creationId xmlns:a16="http://schemas.microsoft.com/office/drawing/2014/main" xmlns="" id="{C73D0850-8EE5-42C8-93FF-DED67FCFEC84}"/>
              </a:ext>
            </a:extLst>
          </p:cNvPr>
          <p:cNvGrpSpPr/>
          <p:nvPr/>
        </p:nvGrpSpPr>
        <p:grpSpPr>
          <a:xfrm>
            <a:off x="17669681" y="19644519"/>
            <a:ext cx="10249681" cy="12268200"/>
            <a:chOff x="17669681" y="19379765"/>
            <a:chExt cx="10249681" cy="12228056"/>
          </a:xfrm>
        </p:grpSpPr>
        <p:sp>
          <p:nvSpPr>
            <p:cNvPr id="37" name="TextBox 36">
              <a:extLst>
                <a:ext uri="{FF2B5EF4-FFF2-40B4-BE49-F238E27FC236}">
                  <a16:creationId xmlns:a16="http://schemas.microsoft.com/office/drawing/2014/main" xmlns="" id="{A7660299-444D-489F-A293-CD24DEB4C5E5}"/>
                </a:ext>
              </a:extLst>
            </p:cNvPr>
            <p:cNvSpPr txBox="1"/>
            <p:nvPr/>
          </p:nvSpPr>
          <p:spPr>
            <a:xfrm>
              <a:off x="17860962" y="20139272"/>
              <a:ext cx="10058400" cy="460154"/>
            </a:xfrm>
            <a:prstGeom prst="rect">
              <a:avLst/>
            </a:prstGeom>
            <a:noFill/>
          </p:spPr>
          <p:txBody>
            <a:bodyPr wrap="square" rtlCol="0">
              <a:spAutoFit/>
            </a:bodyPr>
            <a:lstStyle/>
            <a:p>
              <a:r>
                <a:rPr lang="en-US" sz="2400" b="1" dirty="0"/>
                <a:t>Figure 6: Number of publications per focus of research in select countries </a:t>
              </a:r>
            </a:p>
          </p:txBody>
        </p:sp>
        <p:sp>
          <p:nvSpPr>
            <p:cNvPr id="47" name="Rectangle 46">
              <a:extLst>
                <a:ext uri="{FF2B5EF4-FFF2-40B4-BE49-F238E27FC236}">
                  <a16:creationId xmlns:a16="http://schemas.microsoft.com/office/drawing/2014/main" xmlns="" id="{B265A086-3FC8-4FCD-9D26-C017EA98CDD7}"/>
                </a:ext>
              </a:extLst>
            </p:cNvPr>
            <p:cNvSpPr/>
            <p:nvPr/>
          </p:nvSpPr>
          <p:spPr>
            <a:xfrm>
              <a:off x="17669681" y="19379765"/>
              <a:ext cx="10094177" cy="12228056"/>
            </a:xfrm>
            <a:prstGeom prst="rect">
              <a:avLst/>
            </a:prstGeom>
            <a:no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xmlns="" id="{81F52349-A909-45E6-BB06-100D83CA8430}"/>
                </a:ext>
              </a:extLst>
            </p:cNvPr>
            <p:cNvSpPr txBox="1"/>
            <p:nvPr/>
          </p:nvSpPr>
          <p:spPr>
            <a:xfrm>
              <a:off x="17827590" y="19416347"/>
              <a:ext cx="8899160" cy="707886"/>
            </a:xfrm>
            <a:prstGeom prst="rect">
              <a:avLst/>
            </a:prstGeom>
            <a:noFill/>
            <a:ln>
              <a:noFill/>
            </a:ln>
          </p:spPr>
          <p:txBody>
            <a:bodyPr wrap="square" rtlCol="0">
              <a:spAutoFit/>
            </a:bodyPr>
            <a:lstStyle/>
            <a:p>
              <a:r>
                <a:rPr lang="en-US" sz="4000" b="1" dirty="0">
                  <a:solidFill>
                    <a:schemeClr val="accent2">
                      <a:lumMod val="75000"/>
                    </a:schemeClr>
                  </a:solidFill>
                </a:rPr>
                <a:t>Focus of Research  </a:t>
              </a:r>
            </a:p>
          </p:txBody>
        </p:sp>
      </p:grpSp>
      <p:sp>
        <p:nvSpPr>
          <p:cNvPr id="49" name="Rectangle 48">
            <a:extLst>
              <a:ext uri="{FF2B5EF4-FFF2-40B4-BE49-F238E27FC236}">
                <a16:creationId xmlns:a16="http://schemas.microsoft.com/office/drawing/2014/main" xmlns="" id="{C31CFDFD-B002-4928-93B4-FECCB7A0CAF3}"/>
              </a:ext>
            </a:extLst>
          </p:cNvPr>
          <p:cNvSpPr/>
          <p:nvPr/>
        </p:nvSpPr>
        <p:spPr>
          <a:xfrm>
            <a:off x="17860962" y="26350119"/>
            <a:ext cx="9573968" cy="461665"/>
          </a:xfrm>
          <a:prstGeom prst="rect">
            <a:avLst/>
          </a:prstGeom>
        </p:spPr>
        <p:txBody>
          <a:bodyPr wrap="none">
            <a:spAutoFit/>
          </a:bodyPr>
          <a:lstStyle/>
          <a:p>
            <a:r>
              <a:rPr lang="en-US" sz="2400" b="1" dirty="0"/>
              <a:t>Figure 7: Number of publications per WHA indicator and focus of research</a:t>
            </a:r>
          </a:p>
        </p:txBody>
      </p:sp>
      <p:graphicFrame>
        <p:nvGraphicFramePr>
          <p:cNvPr id="51" name="Chart 50"/>
          <p:cNvGraphicFramePr>
            <a:graphicFrameLocks/>
          </p:cNvGraphicFramePr>
          <p:nvPr>
            <p:extLst>
              <p:ext uri="{D42A27DB-BD31-4B8C-83A1-F6EECF244321}">
                <p14:modId xmlns:p14="http://schemas.microsoft.com/office/powerpoint/2010/main" val="3289174733"/>
              </p:ext>
            </p:extLst>
          </p:nvPr>
        </p:nvGraphicFramePr>
        <p:xfrm>
          <a:off x="13822362" y="6766719"/>
          <a:ext cx="13487400" cy="52578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3" name="Chart 52"/>
          <p:cNvGraphicFramePr>
            <a:graphicFrameLocks/>
          </p:cNvGraphicFramePr>
          <p:nvPr>
            <p:extLst>
              <p:ext uri="{D42A27DB-BD31-4B8C-83A1-F6EECF244321}">
                <p14:modId xmlns:p14="http://schemas.microsoft.com/office/powerpoint/2010/main" val="1829235608"/>
              </p:ext>
            </p:extLst>
          </p:nvPr>
        </p:nvGraphicFramePr>
        <p:xfrm>
          <a:off x="13898562" y="13319919"/>
          <a:ext cx="6858000" cy="5029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4" name="Chart 53"/>
          <p:cNvGraphicFramePr>
            <a:graphicFrameLocks/>
          </p:cNvGraphicFramePr>
          <p:nvPr>
            <p:extLst>
              <p:ext uri="{D42A27DB-BD31-4B8C-83A1-F6EECF244321}">
                <p14:modId xmlns:p14="http://schemas.microsoft.com/office/powerpoint/2010/main" val="375512288"/>
              </p:ext>
            </p:extLst>
          </p:nvPr>
        </p:nvGraphicFramePr>
        <p:xfrm>
          <a:off x="20985162" y="13319919"/>
          <a:ext cx="6324600" cy="50292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5" name="Chart 54"/>
          <p:cNvGraphicFramePr>
            <a:graphicFrameLocks/>
          </p:cNvGraphicFramePr>
          <p:nvPr>
            <p:extLst>
              <p:ext uri="{D42A27DB-BD31-4B8C-83A1-F6EECF244321}">
                <p14:modId xmlns:p14="http://schemas.microsoft.com/office/powerpoint/2010/main" val="4274401508"/>
              </p:ext>
            </p:extLst>
          </p:nvPr>
        </p:nvGraphicFramePr>
        <p:xfrm>
          <a:off x="17937162" y="20939919"/>
          <a:ext cx="9372600" cy="53340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6" name="Chart 55"/>
          <p:cNvGraphicFramePr>
            <a:graphicFrameLocks/>
          </p:cNvGraphicFramePr>
          <p:nvPr>
            <p:extLst>
              <p:ext uri="{D42A27DB-BD31-4B8C-83A1-F6EECF244321}">
                <p14:modId xmlns:p14="http://schemas.microsoft.com/office/powerpoint/2010/main" val="1910231401"/>
              </p:ext>
            </p:extLst>
          </p:nvPr>
        </p:nvGraphicFramePr>
        <p:xfrm>
          <a:off x="17937162" y="27035919"/>
          <a:ext cx="9372600" cy="4572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7" name="Chart 56"/>
          <p:cNvGraphicFramePr>
            <a:graphicFrameLocks/>
          </p:cNvGraphicFramePr>
          <p:nvPr>
            <p:extLst>
              <p:ext uri="{D42A27DB-BD31-4B8C-83A1-F6EECF244321}">
                <p14:modId xmlns:p14="http://schemas.microsoft.com/office/powerpoint/2010/main" val="1993297755"/>
              </p:ext>
            </p:extLst>
          </p:nvPr>
        </p:nvGraphicFramePr>
        <p:xfrm>
          <a:off x="5821362" y="26350119"/>
          <a:ext cx="11353800" cy="5257800"/>
        </p:xfrm>
        <a:graphic>
          <a:graphicData uri="http://schemas.openxmlformats.org/drawingml/2006/chart">
            <c:chart xmlns:c="http://schemas.openxmlformats.org/drawingml/2006/chart" xmlns:r="http://schemas.openxmlformats.org/officeDocument/2006/relationships" r:id="rId10"/>
          </a:graphicData>
        </a:graphic>
      </p:graphicFrame>
      <p:sp>
        <p:nvSpPr>
          <p:cNvPr id="4" name="Title 3">
            <a:extLst>
              <a:ext uri="{FF2B5EF4-FFF2-40B4-BE49-F238E27FC236}">
                <a16:creationId xmlns:a16="http://schemas.microsoft.com/office/drawing/2014/main" xmlns="" id="{1E1858F4-7282-4933-9F85-F5BE4D4DC414}"/>
              </a:ext>
            </a:extLst>
          </p:cNvPr>
          <p:cNvSpPr>
            <a:spLocks noGrp="1"/>
          </p:cNvSpPr>
          <p:nvPr>
            <p:ph type="ctrTitle"/>
          </p:nvPr>
        </p:nvSpPr>
        <p:spPr>
          <a:xfrm>
            <a:off x="327959" y="410325"/>
            <a:ext cx="27518012" cy="1552989"/>
          </a:xfrm>
          <a:prstGeom prst="rect">
            <a:avLst/>
          </a:prstGeom>
        </p:spPr>
        <p:txBody>
          <a:bodyPr wrap="square">
            <a:spAutoFit/>
          </a:bodyPr>
          <a:lstStyle/>
          <a:p>
            <a:r>
              <a:rPr lang="en-US" sz="5273" b="1" dirty="0">
                <a:solidFill>
                  <a:schemeClr val="accent2">
                    <a:lumMod val="75000"/>
                  </a:schemeClr>
                </a:solidFill>
              </a:rPr>
              <a:t>THE CURRENT LANDSCAPE OF RESEARCH ON WORLD HEALTH ASSEMBLY INDICATORS IN WEST AFRICA: A SYSTEMATIC MAP TO GUIDE DECISION-MAKING</a:t>
            </a:r>
            <a:endParaRPr lang="en-US" sz="5273" dirty="0">
              <a:solidFill>
                <a:schemeClr val="accent2">
                  <a:lumMod val="75000"/>
                </a:schemeClr>
              </a:solidFill>
            </a:endParaRPr>
          </a:p>
        </p:txBody>
      </p:sp>
      <p:sp>
        <p:nvSpPr>
          <p:cNvPr id="5" name="Rectangle 4">
            <a:extLst>
              <a:ext uri="{FF2B5EF4-FFF2-40B4-BE49-F238E27FC236}">
                <a16:creationId xmlns:a16="http://schemas.microsoft.com/office/drawing/2014/main" xmlns="" id="{9836FB8A-9D5C-403D-AC43-B8FAE3651C89}"/>
              </a:ext>
            </a:extLst>
          </p:cNvPr>
          <p:cNvSpPr/>
          <p:nvPr/>
        </p:nvSpPr>
        <p:spPr>
          <a:xfrm>
            <a:off x="706150" y="2499519"/>
            <a:ext cx="27518012" cy="584134"/>
          </a:xfrm>
          <a:prstGeom prst="rect">
            <a:avLst/>
          </a:prstGeom>
        </p:spPr>
        <p:txBody>
          <a:bodyPr wrap="square">
            <a:spAutoFit/>
          </a:bodyPr>
          <a:lstStyle/>
          <a:p>
            <a:pPr algn="ctr"/>
            <a:r>
              <a:rPr lang="en-US" sz="3196" b="1" dirty="0"/>
              <a:t>Leah Salm</a:t>
            </a:r>
            <a:r>
              <a:rPr lang="en-US" sz="3196" b="1" baseline="30000" dirty="0"/>
              <a:t>1  </a:t>
            </a:r>
            <a:r>
              <a:rPr lang="en-US" sz="3196" b="1" dirty="0"/>
              <a:t>  </a:t>
            </a:r>
            <a:r>
              <a:rPr lang="en-US" sz="3196" b="1" dirty="0">
                <a:solidFill>
                  <a:schemeClr val="accent2">
                    <a:lumMod val="50000"/>
                  </a:schemeClr>
                </a:solidFill>
              </a:rPr>
              <a:t>.</a:t>
            </a:r>
            <a:r>
              <a:rPr lang="en-US" sz="3196" b="1" dirty="0"/>
              <a:t>    </a:t>
            </a:r>
            <a:r>
              <a:rPr lang="en-US" sz="3196" b="1" u="sng" dirty="0"/>
              <a:t>Roos Verstraeten</a:t>
            </a:r>
            <a:r>
              <a:rPr lang="en-US" sz="3196" b="1" baseline="30000" dirty="0"/>
              <a:t>1</a:t>
            </a:r>
            <a:r>
              <a:rPr lang="en-US" sz="3196" b="1" dirty="0"/>
              <a:t>    </a:t>
            </a:r>
            <a:r>
              <a:rPr lang="en-US" sz="3196" b="1" dirty="0">
                <a:solidFill>
                  <a:schemeClr val="accent2">
                    <a:lumMod val="50000"/>
                  </a:schemeClr>
                </a:solidFill>
              </a:rPr>
              <a:t>.  </a:t>
            </a:r>
            <a:r>
              <a:rPr lang="en-US" sz="3196" b="1" dirty="0"/>
              <a:t>  Lucy Billings</a:t>
            </a:r>
            <a:r>
              <a:rPr lang="en-US" sz="3196" b="1" baseline="30000" dirty="0"/>
              <a:t>1</a:t>
            </a:r>
            <a:r>
              <a:rPr lang="en-US" sz="3196" b="1" dirty="0"/>
              <a:t>                                                                     </a:t>
            </a:r>
            <a:r>
              <a:rPr lang="en-US" sz="3196" b="1" baseline="30000" dirty="0"/>
              <a:t>1 </a:t>
            </a:r>
            <a:r>
              <a:rPr lang="en-US" sz="3196" b="1" dirty="0"/>
              <a:t>International Food Policy Research Institute (IFPRI)</a:t>
            </a:r>
          </a:p>
        </p:txBody>
      </p:sp>
      <p:sp>
        <p:nvSpPr>
          <p:cNvPr id="6" name="Rectangle 5">
            <a:extLst>
              <a:ext uri="{FF2B5EF4-FFF2-40B4-BE49-F238E27FC236}">
                <a16:creationId xmlns:a16="http://schemas.microsoft.com/office/drawing/2014/main" xmlns="" id="{445F543E-6A10-4EA6-B4D2-62EA7631FBBD}"/>
              </a:ext>
            </a:extLst>
          </p:cNvPr>
          <p:cNvSpPr/>
          <p:nvPr/>
        </p:nvSpPr>
        <p:spPr>
          <a:xfrm>
            <a:off x="744255" y="4404519"/>
            <a:ext cx="4119370" cy="8710077"/>
          </a:xfrm>
          <a:prstGeom prst="rect">
            <a:avLst/>
          </a:prstGeom>
          <a:solidFill>
            <a:schemeClr val="tx2">
              <a:lumMod val="20000"/>
              <a:lumOff val="80000"/>
              <a:alpha val="42000"/>
            </a:schemeClr>
          </a:solidFill>
        </p:spPr>
        <p:txBody>
          <a:bodyPr wrap="square">
            <a:spAutoFit/>
          </a:bodyPr>
          <a:lstStyle/>
          <a:p>
            <a:endParaRPr lang="en-US" sz="1000" dirty="0"/>
          </a:p>
          <a:p>
            <a:r>
              <a:rPr lang="en-US" sz="2800" dirty="0"/>
              <a:t>The West Africa Region has been one of the slowest in reducing it’s many burdens of malnutrition. The World Health Assembly’s (WHA) 2025 nutrition targets were developed to track countries’ nutritional situations, and measure progress in reducing malnutrition. These indicators are therefore essential to guide decision making. Understanding the regional and in-country dynamics are an essential first step to highlight gaps and trends in evidence in the region. </a:t>
            </a:r>
          </a:p>
        </p:txBody>
      </p:sp>
      <p:sp>
        <p:nvSpPr>
          <p:cNvPr id="9" name="TextBox 8">
            <a:extLst>
              <a:ext uri="{FF2B5EF4-FFF2-40B4-BE49-F238E27FC236}">
                <a16:creationId xmlns:a16="http://schemas.microsoft.com/office/drawing/2014/main" xmlns="" id="{6B1CF7D7-6D0F-4165-BB08-F3A891326F46}"/>
              </a:ext>
            </a:extLst>
          </p:cNvPr>
          <p:cNvSpPr txBox="1"/>
          <p:nvPr/>
        </p:nvSpPr>
        <p:spPr>
          <a:xfrm>
            <a:off x="751310" y="3650618"/>
            <a:ext cx="4110328"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Introduction</a:t>
            </a:r>
          </a:p>
        </p:txBody>
      </p:sp>
      <p:sp>
        <p:nvSpPr>
          <p:cNvPr id="10" name="Rectangle 9">
            <a:extLst>
              <a:ext uri="{FF2B5EF4-FFF2-40B4-BE49-F238E27FC236}">
                <a16:creationId xmlns:a16="http://schemas.microsoft.com/office/drawing/2014/main" xmlns="" id="{99CECB0F-B2EC-4A0F-B9D3-4852AC677A9C}"/>
              </a:ext>
            </a:extLst>
          </p:cNvPr>
          <p:cNvSpPr/>
          <p:nvPr/>
        </p:nvSpPr>
        <p:spPr>
          <a:xfrm>
            <a:off x="751310" y="18958719"/>
            <a:ext cx="4110327" cy="13295948"/>
          </a:xfrm>
          <a:prstGeom prst="rect">
            <a:avLst/>
          </a:prstGeom>
          <a:solidFill>
            <a:schemeClr val="tx2">
              <a:lumMod val="20000"/>
              <a:lumOff val="80000"/>
              <a:alpha val="42000"/>
            </a:schemeClr>
          </a:solidFill>
          <a:ln>
            <a:noFill/>
          </a:ln>
        </p:spPr>
        <p:txBody>
          <a:bodyPr wrap="square">
            <a:spAutoFit/>
          </a:bodyPr>
          <a:lstStyle/>
          <a:p>
            <a:pPr marL="365303" indent="-365303">
              <a:spcBef>
                <a:spcPts val="1800"/>
              </a:spcBef>
              <a:buClr>
                <a:schemeClr val="accent2">
                  <a:lumMod val="75000"/>
                </a:schemeClr>
              </a:buClr>
              <a:buFont typeface="Wingdings" panose="05000000000000000000" pitchFamily="2" charset="2"/>
              <a:buChar char="§"/>
            </a:pPr>
            <a:endParaRPr lang="en-US" sz="1200" dirty="0"/>
          </a:p>
          <a:p>
            <a:pPr marL="365303" indent="-365303">
              <a:spcBef>
                <a:spcPts val="600"/>
              </a:spcBef>
              <a:buClr>
                <a:schemeClr val="accent2">
                  <a:lumMod val="75000"/>
                </a:schemeClr>
              </a:buClr>
              <a:buFont typeface="Wingdings" panose="05000000000000000000" pitchFamily="2" charset="2"/>
              <a:buChar char="§"/>
            </a:pPr>
            <a:r>
              <a:rPr lang="en-US" sz="2800" dirty="0"/>
              <a:t>The MEDLINE database was searched for research published from 2010 to April 2018.</a:t>
            </a:r>
          </a:p>
          <a:p>
            <a:pPr>
              <a:spcBef>
                <a:spcPts val="600"/>
              </a:spcBef>
              <a:buClr>
                <a:schemeClr val="accent2">
                  <a:lumMod val="75000"/>
                </a:schemeClr>
              </a:buClr>
            </a:pPr>
            <a:endParaRPr lang="en-US" sz="1200" dirty="0"/>
          </a:p>
          <a:p>
            <a:pPr marL="365303" indent="-365303">
              <a:buClr>
                <a:srgbClr val="CC6600"/>
              </a:buClr>
              <a:buFont typeface="Wingdings" panose="05000000000000000000" pitchFamily="2" charset="2"/>
              <a:buChar char="§"/>
            </a:pPr>
            <a:r>
              <a:rPr lang="en-US" sz="2800" dirty="0"/>
              <a:t>Search terms were developed using the PICO framework to capture evidence on the problem (prevalence and drivers), programs, and policies relating to stunting, wasting and overweight in children under 5, low birth weight, exclusive breastfeeding up to 6 months, and </a:t>
            </a:r>
            <a:r>
              <a:rPr lang="en-US" sz="2800" dirty="0" err="1"/>
              <a:t>anaemia</a:t>
            </a:r>
            <a:r>
              <a:rPr lang="en-US" sz="2800" dirty="0"/>
              <a:t> in women of reproductive age. </a:t>
            </a:r>
          </a:p>
          <a:p>
            <a:pPr marL="365303" indent="-365303">
              <a:buClr>
                <a:srgbClr val="CC6600"/>
              </a:buClr>
              <a:buFont typeface="Wingdings" panose="05000000000000000000" pitchFamily="2" charset="2"/>
              <a:buChar char="§"/>
            </a:pPr>
            <a:endParaRPr lang="en-US" sz="1200" dirty="0"/>
          </a:p>
          <a:p>
            <a:pPr marL="365303" indent="-365303">
              <a:buClr>
                <a:srgbClr val="CC6600"/>
              </a:buClr>
              <a:buFont typeface="Wingdings" panose="05000000000000000000" pitchFamily="2" charset="2"/>
              <a:buChar char="§"/>
            </a:pPr>
            <a:r>
              <a:rPr lang="en-US" sz="2800" dirty="0"/>
              <a:t>A systematic approach was applied to literature searches, developing inclusion criteria, screening, coding, taxonomy, data extraction, and study synthesis. No quality appraisal of publications was undertaken</a:t>
            </a:r>
          </a:p>
        </p:txBody>
      </p:sp>
      <p:sp>
        <p:nvSpPr>
          <p:cNvPr id="11" name="TextBox 10">
            <a:extLst>
              <a:ext uri="{FF2B5EF4-FFF2-40B4-BE49-F238E27FC236}">
                <a16:creationId xmlns:a16="http://schemas.microsoft.com/office/drawing/2014/main" xmlns="" id="{9A9A9627-54A5-4C84-B99B-0E47A6BF2BC9}"/>
              </a:ext>
            </a:extLst>
          </p:cNvPr>
          <p:cNvSpPr txBox="1"/>
          <p:nvPr/>
        </p:nvSpPr>
        <p:spPr>
          <a:xfrm>
            <a:off x="738453" y="18272919"/>
            <a:ext cx="4135422"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Methods </a:t>
            </a:r>
          </a:p>
        </p:txBody>
      </p:sp>
      <p:sp>
        <p:nvSpPr>
          <p:cNvPr id="31" name="Rectangle 30">
            <a:extLst>
              <a:ext uri="{FF2B5EF4-FFF2-40B4-BE49-F238E27FC236}">
                <a16:creationId xmlns:a16="http://schemas.microsoft.com/office/drawing/2014/main" xmlns="" id="{AFC14A89-90C0-48D1-AD4D-7ECABF107548}"/>
              </a:ext>
            </a:extLst>
          </p:cNvPr>
          <p:cNvSpPr/>
          <p:nvPr/>
        </p:nvSpPr>
        <p:spPr>
          <a:xfrm>
            <a:off x="738453" y="13624719"/>
            <a:ext cx="4125172" cy="4662815"/>
          </a:xfrm>
          <a:prstGeom prst="rect">
            <a:avLst/>
          </a:prstGeom>
          <a:solidFill>
            <a:schemeClr val="tx2">
              <a:lumMod val="20000"/>
              <a:lumOff val="80000"/>
              <a:alpha val="42000"/>
            </a:schemeClr>
          </a:solidFill>
        </p:spPr>
        <p:txBody>
          <a:bodyPr wrap="square">
            <a:spAutoFit/>
          </a:bodyPr>
          <a:lstStyle/>
          <a:p>
            <a:pPr>
              <a:spcBef>
                <a:spcPts val="600"/>
              </a:spcBef>
            </a:pPr>
            <a:endParaRPr lang="en-US" sz="1000" dirty="0"/>
          </a:p>
          <a:p>
            <a:pPr>
              <a:spcBef>
                <a:spcPts val="600"/>
              </a:spcBef>
            </a:pPr>
            <a:r>
              <a:rPr lang="en-US" sz="2800" dirty="0"/>
              <a:t>This study aimed to identify and catalogue peer-reviewed research on the WHA indicators in West Africa, and create a map of recent research evidence to inform decision-making for nutrition policies and programs in the region.</a:t>
            </a:r>
          </a:p>
        </p:txBody>
      </p:sp>
      <p:sp>
        <p:nvSpPr>
          <p:cNvPr id="32" name="TextBox 31">
            <a:extLst>
              <a:ext uri="{FF2B5EF4-FFF2-40B4-BE49-F238E27FC236}">
                <a16:creationId xmlns:a16="http://schemas.microsoft.com/office/drawing/2014/main" xmlns="" id="{6E7D2185-F9A7-4D59-AA8C-103E6477B042}"/>
              </a:ext>
            </a:extLst>
          </p:cNvPr>
          <p:cNvSpPr txBox="1"/>
          <p:nvPr/>
        </p:nvSpPr>
        <p:spPr>
          <a:xfrm>
            <a:off x="721895" y="12867338"/>
            <a:ext cx="4139744" cy="830099"/>
          </a:xfrm>
          <a:prstGeom prst="rect">
            <a:avLst/>
          </a:prstGeom>
          <a:solidFill>
            <a:schemeClr val="tx2"/>
          </a:solidFill>
        </p:spPr>
        <p:txBody>
          <a:bodyPr wrap="square" rtlCol="0">
            <a:spAutoFit/>
          </a:bodyPr>
          <a:lstStyle/>
          <a:p>
            <a:r>
              <a:rPr lang="en-US" sz="4794" dirty="0">
                <a:solidFill>
                  <a:schemeClr val="bg1"/>
                </a:solidFill>
                <a:latin typeface="Century Gothic" panose="020B0502020202020204" pitchFamily="34" charset="0"/>
              </a:rPr>
              <a:t>Objective</a:t>
            </a:r>
          </a:p>
        </p:txBody>
      </p:sp>
      <p:sp>
        <p:nvSpPr>
          <p:cNvPr id="33" name="Rectangle 32">
            <a:extLst>
              <a:ext uri="{FF2B5EF4-FFF2-40B4-BE49-F238E27FC236}">
                <a16:creationId xmlns:a16="http://schemas.microsoft.com/office/drawing/2014/main" xmlns="" id="{EB101EDD-BED2-476D-9A07-0BD6D2BCC905}"/>
              </a:ext>
            </a:extLst>
          </p:cNvPr>
          <p:cNvSpPr/>
          <p:nvPr/>
        </p:nvSpPr>
        <p:spPr>
          <a:xfrm>
            <a:off x="751308" y="33817719"/>
            <a:ext cx="27168053" cy="1384995"/>
          </a:xfrm>
          <a:prstGeom prst="rect">
            <a:avLst/>
          </a:prstGeom>
          <a:solidFill>
            <a:schemeClr val="tx2">
              <a:lumMod val="20000"/>
              <a:lumOff val="80000"/>
              <a:alpha val="42000"/>
            </a:schemeClr>
          </a:solidFill>
        </p:spPr>
        <p:txBody>
          <a:bodyPr wrap="square">
            <a:spAutoFit/>
          </a:bodyPr>
          <a:lstStyle/>
          <a:p>
            <a:r>
              <a:rPr lang="en-US" sz="2800" dirty="0"/>
              <a:t>This study identified trends and gaps in research that cover the WHA indicators across West Africa. Under five nutritional status indicators are collectively the most widely reported. The majority of papers report on the prevalence and driver of WHA indicators, and very few on programs or policy. These are </a:t>
            </a:r>
            <a:r>
              <a:rPr lang="en-US" sz="2800" dirty="0">
                <a:solidFill>
                  <a:srgbClr val="000000"/>
                </a:solidFill>
              </a:rPr>
              <a:t>potentially</a:t>
            </a:r>
            <a:r>
              <a:rPr lang="en-US" sz="2800" dirty="0">
                <a:solidFill>
                  <a:srgbClr val="FF0000"/>
                </a:solidFill>
              </a:rPr>
              <a:t> </a:t>
            </a:r>
            <a:r>
              <a:rPr lang="en-US" sz="2800" dirty="0"/>
              <a:t>valuable insights for nutrition decision makers in the region. This map will be available online and updated annually to be used as a freely accessible resource for decision-makers at all levels.</a:t>
            </a:r>
          </a:p>
        </p:txBody>
      </p:sp>
      <p:sp>
        <p:nvSpPr>
          <p:cNvPr id="34" name="TextBox 33">
            <a:extLst>
              <a:ext uri="{FF2B5EF4-FFF2-40B4-BE49-F238E27FC236}">
                <a16:creationId xmlns:a16="http://schemas.microsoft.com/office/drawing/2014/main" xmlns="" id="{E3ACE1D4-4AC4-4973-8ACF-E37721EA541C}"/>
              </a:ext>
            </a:extLst>
          </p:cNvPr>
          <p:cNvSpPr txBox="1"/>
          <p:nvPr/>
        </p:nvSpPr>
        <p:spPr>
          <a:xfrm>
            <a:off x="751309" y="32979519"/>
            <a:ext cx="27215960" cy="830099"/>
          </a:xfrm>
          <a:prstGeom prst="rect">
            <a:avLst/>
          </a:prstGeom>
          <a:solidFill>
            <a:srgbClr val="CC6600"/>
          </a:solidFill>
        </p:spPr>
        <p:txBody>
          <a:bodyPr wrap="square" rtlCol="0">
            <a:spAutoFit/>
          </a:bodyPr>
          <a:lstStyle/>
          <a:p>
            <a:r>
              <a:rPr lang="nl-BE" sz="4794" dirty="0">
                <a:solidFill>
                  <a:schemeClr val="bg1"/>
                </a:solidFill>
                <a:latin typeface="Century Gothic" panose="020B0502020202020204" pitchFamily="34" charset="0"/>
              </a:rPr>
              <a:t>C</a:t>
            </a:r>
            <a:r>
              <a:rPr lang="en-US" sz="4794" dirty="0" err="1">
                <a:solidFill>
                  <a:schemeClr val="bg1"/>
                </a:solidFill>
                <a:latin typeface="Century Gothic" panose="020B0502020202020204" pitchFamily="34" charset="0"/>
              </a:rPr>
              <a:t>onclusion</a:t>
            </a:r>
            <a:r>
              <a:rPr lang="en-US" sz="4794" dirty="0">
                <a:solidFill>
                  <a:schemeClr val="bg1"/>
                </a:solidFill>
                <a:latin typeface="Century Gothic" panose="020B0502020202020204" pitchFamily="34" charset="0"/>
              </a:rPr>
              <a:t> </a:t>
            </a:r>
          </a:p>
        </p:txBody>
      </p:sp>
      <p:pic>
        <p:nvPicPr>
          <p:cNvPr id="58" name="Picture 5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404762" y="1326039"/>
            <a:ext cx="1828800" cy="1021080"/>
          </a:xfrm>
          <a:prstGeom prst="rect">
            <a:avLst/>
          </a:prstGeom>
        </p:spPr>
      </p:pic>
    </p:spTree>
    <p:extLst>
      <p:ext uri="{BB962C8B-B14F-4D97-AF65-F5344CB8AC3E}">
        <p14:creationId xmlns:p14="http://schemas.microsoft.com/office/powerpoint/2010/main" val="950974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556</TotalTime>
  <Words>430</Words>
  <Application>Microsoft Office PowerPoint</Application>
  <PresentationFormat>Custom</PresentationFormat>
  <Paragraphs>32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Gothic</vt:lpstr>
      <vt:lpstr>Wingdings</vt:lpstr>
      <vt:lpstr>Office Theme</vt:lpstr>
      <vt:lpstr>THE CURRENT LANDSCAPE OF RESEARCH ON WORLD HEALTH ASSEMBLY INDICATORS IN WEST AFRICA: A SYSTEMATIC MAP TO GUIDE DECISION-MAKING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CURRENT LANDSCAPE OF RESEARCH ON WORLD HEALTH ASSEMBLY INDICATORS IN WEST AFRICA: A SYSTEMATIC MAP TO GUIDE DECISION-MAKING</dc:title>
  <dc:creator>Verstraeten, Roosmarijn (IFPRI)</dc:creator>
  <cp:lastModifiedBy>Samantha Reddin</cp:lastModifiedBy>
  <cp:revision>40</cp:revision>
  <cp:lastPrinted>2018-09-28T19:36:19Z</cp:lastPrinted>
  <dcterms:created xsi:type="dcterms:W3CDTF">2018-09-28T12:10:24Z</dcterms:created>
  <dcterms:modified xsi:type="dcterms:W3CDTF">2018-10-01T10:15:41Z</dcterms:modified>
</cp:coreProperties>
</file>