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7" r:id="rId2"/>
  </p:sldIdLst>
  <p:sldSz cx="28711525" cy="35936238"/>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318">
          <p15:clr>
            <a:srgbClr val="A4A3A4"/>
          </p15:clr>
        </p15:guide>
        <p15:guide id="2" pos="904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erstraeten, Roosmarijn (IFPRI)" initials="VR(" lastIdx="6" clrIdx="0">
    <p:extLst>
      <p:ext uri="{19B8F6BF-5375-455C-9EA6-DF929625EA0E}">
        <p15:presenceInfo xmlns:p15="http://schemas.microsoft.com/office/powerpoint/2012/main" userId="Verstraeten, Roosmarijn (IFPRI)" providerId="None"/>
      </p:ext>
    </p:extLst>
  </p:cmAuthor>
  <p:cmAuthor id="2" name="Billings, Lucy (IFPRI-Ghana)" initials="BL(" lastIdx="10" clrIdx="1">
    <p:extLst>
      <p:ext uri="{19B8F6BF-5375-455C-9EA6-DF929625EA0E}">
        <p15:presenceInfo xmlns:p15="http://schemas.microsoft.com/office/powerpoint/2012/main" userId="Billings, Lucy (IFPRI-Ghana)" providerId="None"/>
      </p:ext>
    </p:extLst>
  </p:cmAuthor>
  <p:cmAuthor id="3" name="Leah Salm" initials="" lastIdx="2" clrIdx="2"/>
  <p:cmAuthor id="4" name="Diop, Loty (IFPRI-Dakar)" initials="DL(" lastIdx="2" clrIdx="3">
    <p:extLst>
      <p:ext uri="{19B8F6BF-5375-455C-9EA6-DF929625EA0E}">
        <p15:presenceInfo xmlns:p15="http://schemas.microsoft.com/office/powerpoint/2012/main" userId="Diop, Loty (IFPRI-Dakar)" providerId="None"/>
      </p:ext>
    </p:extLst>
  </p:cmAuthor>
  <p:cmAuthor id="5" name="Roosmarijn Verstraeten" initials="RV" lastIdx="2" clrIdx="4">
    <p:extLst>
      <p:ext uri="{19B8F6BF-5375-455C-9EA6-DF929625EA0E}">
        <p15:presenceInfo xmlns:p15="http://schemas.microsoft.com/office/powerpoint/2012/main" userId="Roosmarijn Verstraete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8DADE"/>
    <a:srgbClr val="5B9BD5"/>
    <a:srgbClr val="6699FF"/>
    <a:srgbClr val="CC99FF"/>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4995" autoAdjust="0"/>
    <p:restoredTop sz="93907" autoAdjust="0"/>
  </p:normalViewPr>
  <p:slideViewPr>
    <p:cSldViewPr>
      <p:cViewPr varScale="1">
        <p:scale>
          <a:sx n="10" d="100"/>
          <a:sy n="10" d="100"/>
        </p:scale>
        <p:origin x="1224" y="-5"/>
      </p:cViewPr>
      <p:guideLst>
        <p:guide orient="horz" pos="11318"/>
        <p:guide pos="904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784305580747993"/>
          <c:y val="0.10323503831585165"/>
          <c:w val="0.53585673435108083"/>
          <c:h val="0.61324121004581267"/>
        </c:manualLayout>
      </c:layout>
      <c:doughnutChart>
        <c:varyColors val="1"/>
        <c:ser>
          <c:idx val="0"/>
          <c:order val="0"/>
          <c:dPt>
            <c:idx val="0"/>
            <c:bubble3D val="0"/>
            <c:spPr>
              <a:solidFill>
                <a:srgbClr val="3CC5CC">
                  <a:alpha val="71000"/>
                </a:srgbClr>
              </a:solidFill>
              <a:ln w="19050">
                <a:solidFill>
                  <a:schemeClr val="lt1"/>
                </a:solidFill>
              </a:ln>
              <a:effectLst/>
            </c:spPr>
            <c:extLst xmlns:c16r2="http://schemas.microsoft.com/office/drawing/2015/06/chart">
              <c:ext xmlns:c16="http://schemas.microsoft.com/office/drawing/2014/chart" uri="{C3380CC4-5D6E-409C-BE32-E72D297353CC}">
                <c16:uniqueId val="{00000001-7E53-4BD8-B5AA-5FC7B58C5556}"/>
              </c:ext>
            </c:extLst>
          </c:dPt>
          <c:dPt>
            <c:idx val="1"/>
            <c:bubble3D val="0"/>
            <c:spPr>
              <a:solidFill>
                <a:srgbClr val="CC99FF"/>
              </a:solidFill>
              <a:ln w="19050">
                <a:solidFill>
                  <a:schemeClr val="lt1"/>
                </a:solidFill>
              </a:ln>
              <a:effectLst/>
            </c:spPr>
            <c:extLst xmlns:c16r2="http://schemas.microsoft.com/office/drawing/2015/06/chart">
              <c:ext xmlns:c16="http://schemas.microsoft.com/office/drawing/2014/chart" uri="{C3380CC4-5D6E-409C-BE32-E72D297353CC}">
                <c16:uniqueId val="{00000003-7E53-4BD8-B5AA-5FC7B58C5556}"/>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7E53-4BD8-B5AA-5FC7B58C5556}"/>
              </c:ext>
            </c:extLst>
          </c:dPt>
          <c:dPt>
            <c:idx val="3"/>
            <c:bubble3D val="0"/>
            <c:spPr>
              <a:solidFill>
                <a:schemeClr val="accent4">
                  <a:lumMod val="60000"/>
                  <a:lumOff val="4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7-7E53-4BD8-B5AA-5FC7B58C5556}"/>
              </c:ext>
            </c:extLst>
          </c:dPt>
          <c:dPt>
            <c:idx val="4"/>
            <c:bubble3D val="0"/>
            <c:spPr>
              <a:solidFill>
                <a:schemeClr val="accent5"/>
              </a:solidFill>
              <a:ln w="19050">
                <a:solidFill>
                  <a:schemeClr val="lt1"/>
                </a:solidFill>
              </a:ln>
              <a:effectLst/>
            </c:spPr>
            <c:extLst xmlns:c16r2="http://schemas.microsoft.com/office/drawing/2015/06/chart">
              <c:ext xmlns:c16="http://schemas.microsoft.com/office/drawing/2014/chart" uri="{C3380CC4-5D6E-409C-BE32-E72D297353CC}">
                <c16:uniqueId val="{00000009-7E53-4BD8-B5AA-5FC7B58C5556}"/>
              </c:ext>
            </c:extLst>
          </c:dPt>
          <c:dPt>
            <c:idx val="5"/>
            <c:bubble3D val="0"/>
            <c:spPr>
              <a:solidFill>
                <a:schemeClr val="accent6">
                  <a:lumMod val="60000"/>
                  <a:lumOff val="4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B-7E53-4BD8-B5AA-5FC7B58C5556}"/>
              </c:ext>
            </c:extLst>
          </c:dPt>
          <c:dLbls>
            <c:spPr>
              <a:noFill/>
              <a:ln>
                <a:noFill/>
              </a:ln>
              <a:effectLst/>
            </c:spPr>
            <c:txPr>
              <a:bodyPr rot="0" spcFirstLastPara="1" vertOverflow="ellipsis" vert="horz" wrap="square" lIns="38100" tIns="19050" rIns="38100" bIns="19050" anchor="ctr" anchorCtr="1">
                <a:spAutoFit/>
              </a:bodyPr>
              <a:lstStyle/>
              <a:p>
                <a:pPr>
                  <a:defRPr sz="28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15:layout/>
              </c:ext>
            </c:extLst>
          </c:dLbls>
          <c:cat>
            <c:strRef>
              <c:f>Sheet1!$A$32:$A$37</c:f>
              <c:strCache>
                <c:ptCount val="6"/>
                <c:pt idx="0">
                  <c:v>ow/ob</c:v>
                </c:pt>
                <c:pt idx="1">
                  <c:v>ow/ob and LBW</c:v>
                </c:pt>
                <c:pt idx="2">
                  <c:v>ow/ob and stunting and wasting</c:v>
                </c:pt>
                <c:pt idx="3">
                  <c:v>ow/ob and stunting</c:v>
                </c:pt>
                <c:pt idx="4">
                  <c:v>ow/ob and stunting and wasting and LBW</c:v>
                </c:pt>
                <c:pt idx="5">
                  <c:v>ow/ob and wasting</c:v>
                </c:pt>
              </c:strCache>
            </c:strRef>
          </c:cat>
          <c:val>
            <c:numRef>
              <c:f>Sheet1!$B$32:$B$37</c:f>
              <c:numCache>
                <c:formatCode>General</c:formatCode>
                <c:ptCount val="6"/>
                <c:pt idx="0">
                  <c:v>7</c:v>
                </c:pt>
                <c:pt idx="1">
                  <c:v>1</c:v>
                </c:pt>
                <c:pt idx="2">
                  <c:v>3</c:v>
                </c:pt>
                <c:pt idx="3">
                  <c:v>1</c:v>
                </c:pt>
                <c:pt idx="4">
                  <c:v>1</c:v>
                </c:pt>
                <c:pt idx="5">
                  <c:v>1</c:v>
                </c:pt>
              </c:numCache>
            </c:numRef>
          </c:val>
          <c:extLst xmlns:c16r2="http://schemas.microsoft.com/office/drawing/2015/06/chart">
            <c:ext xmlns:c16="http://schemas.microsoft.com/office/drawing/2014/chart" uri="{C3380CC4-5D6E-409C-BE32-E72D297353CC}">
              <c16:uniqueId val="{0000000C-7E53-4BD8-B5AA-5FC7B58C5556}"/>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manualLayout>
          <c:xMode val="edge"/>
          <c:yMode val="edge"/>
          <c:x val="0.12063245823236268"/>
          <c:y val="0.65427775653772979"/>
          <c:w val="0.85416941614464459"/>
          <c:h val="0.19758812087138777"/>
        </c:manualLayout>
      </c:layout>
      <c:overlay val="0"/>
      <c:spPr>
        <a:noFill/>
        <a:ln>
          <a:noFill/>
        </a:ln>
        <a:effectLst/>
      </c:spPr>
      <c:txPr>
        <a:bodyPr rot="0" spcFirstLastPara="1" vertOverflow="ellipsis" vert="horz" wrap="square" anchor="ctr" anchorCtr="1"/>
        <a:lstStyle/>
        <a:p>
          <a:pPr>
            <a:defRPr sz="2800" b="0" i="0" u="none" strike="noStrike" kern="1200" baseline="0">
              <a:solidFill>
                <a:schemeClr val="tx1"/>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1665549077612568"/>
          <c:y val="4.009535607440344E-2"/>
          <c:w val="0.52482005633594941"/>
          <c:h val="0.72962068135702607"/>
        </c:manualLayout>
      </c:layout>
      <c:barChart>
        <c:barDir val="col"/>
        <c:grouping val="clustered"/>
        <c:varyColors val="0"/>
        <c:ser>
          <c:idx val="0"/>
          <c:order val="0"/>
          <c:spPr>
            <a:solidFill>
              <a:srgbClr val="88DADE"/>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(Sheet1!$A$61,Sheet1!$A$65,Sheet1!$A$69)</c:f>
              <c:strCache>
                <c:ptCount val="3"/>
                <c:pt idx="0">
                  <c:v>Prevalence and drivers</c:v>
                </c:pt>
                <c:pt idx="1">
                  <c:v>Program</c:v>
                </c:pt>
                <c:pt idx="2">
                  <c:v>Policy </c:v>
                </c:pt>
              </c:strCache>
            </c:strRef>
          </c:cat>
          <c:val>
            <c:numRef>
              <c:f>(Sheet1!$B$61,Sheet1!$B$65,Sheet1!$B$69)</c:f>
              <c:numCache>
                <c:formatCode>General</c:formatCode>
                <c:ptCount val="3"/>
                <c:pt idx="0">
                  <c:v>177</c:v>
                </c:pt>
                <c:pt idx="1">
                  <c:v>36</c:v>
                </c:pt>
                <c:pt idx="2">
                  <c:v>17</c:v>
                </c:pt>
              </c:numCache>
            </c:numRef>
          </c:val>
          <c:extLst xmlns:c16r2="http://schemas.microsoft.com/office/drawing/2015/06/chart">
            <c:ext xmlns:c16="http://schemas.microsoft.com/office/drawing/2014/chart" uri="{C3380CC4-5D6E-409C-BE32-E72D297353CC}">
              <c16:uniqueId val="{00000000-A164-461E-901C-480F112A9CB0}"/>
            </c:ext>
          </c:extLst>
        </c:ser>
        <c:dLbls>
          <c:showLegendKey val="0"/>
          <c:showVal val="0"/>
          <c:showCatName val="0"/>
          <c:showSerName val="0"/>
          <c:showPercent val="0"/>
          <c:showBubbleSize val="0"/>
        </c:dLbls>
        <c:gapWidth val="182"/>
        <c:axId val="254859024"/>
        <c:axId val="254862160"/>
      </c:barChart>
      <c:catAx>
        <c:axId val="254859024"/>
        <c:scaling>
          <c:orientation val="minMax"/>
        </c:scaling>
        <c:delete val="0"/>
        <c:axPos val="b"/>
        <c:title>
          <c:tx>
            <c:rich>
              <a:bodyPr rot="0" spcFirstLastPara="1" vertOverflow="ellipsis" vert="horz" wrap="square" anchor="ctr" anchorCtr="1"/>
              <a:lstStyle/>
              <a:p>
                <a:pPr>
                  <a:defRPr sz="2400" b="0" i="0" u="none" strike="noStrike" kern="1200" baseline="0">
                    <a:solidFill>
                      <a:schemeClr val="tx1"/>
                    </a:solidFill>
                    <a:latin typeface="+mn-lt"/>
                    <a:ea typeface="+mn-ea"/>
                    <a:cs typeface="+mn-cs"/>
                  </a:defRPr>
                </a:pPr>
                <a:r>
                  <a:rPr lang="en-US" sz="2400" b="0" dirty="0">
                    <a:solidFill>
                      <a:schemeClr val="tx1"/>
                    </a:solidFill>
                  </a:rPr>
                  <a:t>Area</a:t>
                </a:r>
                <a:r>
                  <a:rPr lang="en-US" sz="2400" b="0" baseline="0" dirty="0">
                    <a:solidFill>
                      <a:schemeClr val="tx1"/>
                    </a:solidFill>
                  </a:rPr>
                  <a:t> of research </a:t>
                </a:r>
                <a:endParaRPr lang="en-US" sz="2400" b="0" dirty="0">
                  <a:solidFill>
                    <a:schemeClr val="tx1"/>
                  </a:solidFill>
                </a:endParaRPr>
              </a:p>
            </c:rich>
          </c:tx>
          <c:layout/>
          <c:overlay val="0"/>
          <c:spPr>
            <a:noFill/>
            <a:ln>
              <a:noFill/>
            </a:ln>
            <a:effectLst/>
          </c:spPr>
          <c:txPr>
            <a:bodyPr rot="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0"/>
          <a:lstStyle/>
          <a:p>
            <a:pPr>
              <a:defRPr sz="2800" b="0" i="0" u="none" strike="noStrike" kern="1200" baseline="0">
                <a:solidFill>
                  <a:schemeClr val="tx1"/>
                </a:solidFill>
                <a:latin typeface="+mn-lt"/>
                <a:ea typeface="+mn-ea"/>
                <a:cs typeface="+mn-cs"/>
              </a:defRPr>
            </a:pPr>
            <a:endParaRPr lang="en-US"/>
          </a:p>
        </c:txPr>
        <c:crossAx val="254862160"/>
        <c:crosses val="autoZero"/>
        <c:auto val="1"/>
        <c:lblAlgn val="ctr"/>
        <c:lblOffset val="100"/>
        <c:noMultiLvlLbl val="0"/>
      </c:catAx>
      <c:valAx>
        <c:axId val="25486216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400" b="0" i="0" u="none" strike="noStrike" kern="1200" baseline="0">
                    <a:solidFill>
                      <a:schemeClr val="tx1"/>
                    </a:solidFill>
                    <a:latin typeface="+mn-lt"/>
                    <a:ea typeface="+mn-ea"/>
                    <a:cs typeface="+mn-cs"/>
                  </a:defRPr>
                </a:pPr>
                <a:r>
                  <a:rPr lang="en-US" sz="2400" dirty="0">
                    <a:solidFill>
                      <a:schemeClr val="tx1"/>
                    </a:solidFill>
                  </a:rPr>
                  <a:t>Number of publications</a:t>
                </a:r>
              </a:p>
            </c:rich>
          </c:tx>
          <c:layout/>
          <c:overlay val="0"/>
          <c:spPr>
            <a:noFill/>
            <a:ln>
              <a:noFill/>
            </a:ln>
            <a:effectLst/>
          </c:spPr>
          <c:txPr>
            <a:bodyPr rot="-54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2548590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spPr>
            <a:solidFill>
              <a:srgbClr val="88DADE"/>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Sheet1!$A$45:$A$49</c:f>
              <c:strCache>
                <c:ptCount val="5"/>
                <c:pt idx="0">
                  <c:v>Low birth weight</c:v>
                </c:pt>
                <c:pt idx="1">
                  <c:v>Stunting</c:v>
                </c:pt>
                <c:pt idx="2">
                  <c:v>Wasting</c:v>
                </c:pt>
                <c:pt idx="3">
                  <c:v>Overweight/ obesity </c:v>
                </c:pt>
                <c:pt idx="4">
                  <c:v>More than 1 </c:v>
                </c:pt>
              </c:strCache>
            </c:strRef>
          </c:cat>
          <c:val>
            <c:numRef>
              <c:f>Sheet1!$B$45:$B$49</c:f>
              <c:numCache>
                <c:formatCode>General</c:formatCode>
                <c:ptCount val="5"/>
                <c:pt idx="0">
                  <c:v>109</c:v>
                </c:pt>
                <c:pt idx="1">
                  <c:v>22</c:v>
                </c:pt>
                <c:pt idx="2">
                  <c:v>30</c:v>
                </c:pt>
                <c:pt idx="3">
                  <c:v>7</c:v>
                </c:pt>
                <c:pt idx="4">
                  <c:v>62</c:v>
                </c:pt>
              </c:numCache>
            </c:numRef>
          </c:val>
          <c:extLst xmlns:c16r2="http://schemas.microsoft.com/office/drawing/2015/06/chart">
            <c:ext xmlns:c16="http://schemas.microsoft.com/office/drawing/2014/chart" uri="{C3380CC4-5D6E-409C-BE32-E72D297353CC}">
              <c16:uniqueId val="{00000000-1DA6-4E66-A256-9389EF7FF6C5}"/>
            </c:ext>
          </c:extLst>
        </c:ser>
        <c:dLbls>
          <c:showLegendKey val="0"/>
          <c:showVal val="0"/>
          <c:showCatName val="0"/>
          <c:showSerName val="0"/>
          <c:showPercent val="0"/>
          <c:showBubbleSize val="0"/>
        </c:dLbls>
        <c:gapWidth val="182"/>
        <c:axId val="254861768"/>
        <c:axId val="254855888"/>
      </c:barChart>
      <c:catAx>
        <c:axId val="2548617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0" i="0" u="none" strike="noStrike" kern="1200" baseline="0">
                <a:solidFill>
                  <a:schemeClr val="tx1"/>
                </a:solidFill>
                <a:latin typeface="+mn-lt"/>
                <a:ea typeface="+mn-ea"/>
                <a:cs typeface="+mn-cs"/>
              </a:defRPr>
            </a:pPr>
            <a:endParaRPr lang="en-US"/>
          </a:p>
        </c:txPr>
        <c:crossAx val="254855888"/>
        <c:crosses val="autoZero"/>
        <c:auto val="1"/>
        <c:lblAlgn val="ctr"/>
        <c:lblOffset val="100"/>
        <c:noMultiLvlLbl val="0"/>
      </c:catAx>
      <c:valAx>
        <c:axId val="25485588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2400" b="0" i="0" u="none" strike="noStrike" kern="1200" baseline="0">
                    <a:solidFill>
                      <a:schemeClr val="tx1"/>
                    </a:solidFill>
                    <a:latin typeface="+mn-lt"/>
                    <a:ea typeface="+mn-ea"/>
                    <a:cs typeface="+mn-cs"/>
                  </a:defRPr>
                </a:pPr>
                <a:r>
                  <a:rPr lang="en-US" sz="2400">
                    <a:solidFill>
                      <a:schemeClr val="tx1"/>
                    </a:solidFill>
                  </a:rPr>
                  <a:t>Nr</a:t>
                </a:r>
                <a:r>
                  <a:rPr lang="en-US" sz="2400" baseline="0">
                    <a:solidFill>
                      <a:schemeClr val="tx1"/>
                    </a:solidFill>
                  </a:rPr>
                  <a:t> of publications </a:t>
                </a:r>
                <a:endParaRPr lang="en-US" sz="2400">
                  <a:solidFill>
                    <a:schemeClr val="tx1"/>
                  </a:solidFill>
                </a:endParaRPr>
              </a:p>
            </c:rich>
          </c:tx>
          <c:layout/>
          <c:overlay val="0"/>
          <c:spPr>
            <a:noFill/>
            <a:ln>
              <a:noFill/>
            </a:ln>
            <a:effectLst/>
          </c:spPr>
          <c:txPr>
            <a:bodyPr rot="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2548617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972"/>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1344" y="1"/>
            <a:ext cx="3037840" cy="466972"/>
          </a:xfrm>
          <a:prstGeom prst="rect">
            <a:avLst/>
          </a:prstGeom>
        </p:spPr>
        <p:txBody>
          <a:bodyPr vert="horz" lIns="93177" tIns="46589" rIns="93177" bIns="46589" rtlCol="0"/>
          <a:lstStyle>
            <a:lvl1pPr algn="r">
              <a:defRPr sz="1200"/>
            </a:lvl1pPr>
          </a:lstStyle>
          <a:p>
            <a:fld id="{665085B5-2BE0-47F5-AF61-86DA92A5C457}" type="datetimeFigureOut">
              <a:rPr lang="en-US" smtClean="0"/>
              <a:t>12/11/2018</a:t>
            </a:fld>
            <a:endParaRPr lang="en-US"/>
          </a:p>
        </p:txBody>
      </p:sp>
      <p:sp>
        <p:nvSpPr>
          <p:cNvPr id="4" name="Slide Image Placeholder 3"/>
          <p:cNvSpPr>
            <a:spLocks noGrp="1" noRot="1" noChangeAspect="1"/>
          </p:cNvSpPr>
          <p:nvPr>
            <p:ph type="sldImg" idx="2"/>
          </p:nvPr>
        </p:nvSpPr>
        <p:spPr>
          <a:xfrm>
            <a:off x="2252663" y="1162050"/>
            <a:ext cx="25050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5"/>
            <a:ext cx="5608320" cy="3660456"/>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430"/>
            <a:ext cx="3037840" cy="466971"/>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1344" y="8829430"/>
            <a:ext cx="3037840" cy="466971"/>
          </a:xfrm>
          <a:prstGeom prst="rect">
            <a:avLst/>
          </a:prstGeom>
        </p:spPr>
        <p:txBody>
          <a:bodyPr vert="horz" lIns="93177" tIns="46589" rIns="93177" bIns="46589" rtlCol="0" anchor="b"/>
          <a:lstStyle>
            <a:lvl1pPr algn="r">
              <a:defRPr sz="1200"/>
            </a:lvl1pPr>
          </a:lstStyle>
          <a:p>
            <a:fld id="{DCEC168C-7840-47FC-A07A-6343B9A275AC}" type="slidenum">
              <a:rPr lang="en-US" smtClean="0"/>
              <a:t>‹#›</a:t>
            </a:fld>
            <a:endParaRPr lang="en-US"/>
          </a:p>
        </p:txBody>
      </p:sp>
    </p:spTree>
    <p:extLst>
      <p:ext uri="{BB962C8B-B14F-4D97-AF65-F5344CB8AC3E}">
        <p14:creationId xmlns:p14="http://schemas.microsoft.com/office/powerpoint/2010/main" val="1899937240"/>
      </p:ext>
    </p:extLst>
  </p:cSld>
  <p:clrMap bg1="lt1" tx1="dk1" bg2="lt2" tx2="dk2" accent1="accent1" accent2="accent2" accent3="accent3" accent4="accent4" accent5="accent5" accent6="accent6" hlink="hlink" folHlink="folHlink"/>
  <p:notesStyle>
    <a:lvl1pPr marL="0" algn="l" defTabSz="3103016" rtl="0" eaLnBrk="1" latinLnBrk="0" hangingPunct="1">
      <a:defRPr sz="4072" kern="1200">
        <a:solidFill>
          <a:schemeClr val="tx1"/>
        </a:solidFill>
        <a:latin typeface="+mn-lt"/>
        <a:ea typeface="+mn-ea"/>
        <a:cs typeface="+mn-cs"/>
      </a:defRPr>
    </a:lvl1pPr>
    <a:lvl2pPr marL="1551508" algn="l" defTabSz="3103016" rtl="0" eaLnBrk="1" latinLnBrk="0" hangingPunct="1">
      <a:defRPr sz="4072" kern="1200">
        <a:solidFill>
          <a:schemeClr val="tx1"/>
        </a:solidFill>
        <a:latin typeface="+mn-lt"/>
        <a:ea typeface="+mn-ea"/>
        <a:cs typeface="+mn-cs"/>
      </a:defRPr>
    </a:lvl2pPr>
    <a:lvl3pPr marL="3103016" algn="l" defTabSz="3103016" rtl="0" eaLnBrk="1" latinLnBrk="0" hangingPunct="1">
      <a:defRPr sz="4072" kern="1200">
        <a:solidFill>
          <a:schemeClr val="tx1"/>
        </a:solidFill>
        <a:latin typeface="+mn-lt"/>
        <a:ea typeface="+mn-ea"/>
        <a:cs typeface="+mn-cs"/>
      </a:defRPr>
    </a:lvl3pPr>
    <a:lvl4pPr marL="4654525" algn="l" defTabSz="3103016" rtl="0" eaLnBrk="1" latinLnBrk="0" hangingPunct="1">
      <a:defRPr sz="4072" kern="1200">
        <a:solidFill>
          <a:schemeClr val="tx1"/>
        </a:solidFill>
        <a:latin typeface="+mn-lt"/>
        <a:ea typeface="+mn-ea"/>
        <a:cs typeface="+mn-cs"/>
      </a:defRPr>
    </a:lvl4pPr>
    <a:lvl5pPr marL="6206033" algn="l" defTabSz="3103016" rtl="0" eaLnBrk="1" latinLnBrk="0" hangingPunct="1">
      <a:defRPr sz="4072" kern="1200">
        <a:solidFill>
          <a:schemeClr val="tx1"/>
        </a:solidFill>
        <a:latin typeface="+mn-lt"/>
        <a:ea typeface="+mn-ea"/>
        <a:cs typeface="+mn-cs"/>
      </a:defRPr>
    </a:lvl5pPr>
    <a:lvl6pPr marL="7757541" algn="l" defTabSz="3103016" rtl="0" eaLnBrk="1" latinLnBrk="0" hangingPunct="1">
      <a:defRPr sz="4072" kern="1200">
        <a:solidFill>
          <a:schemeClr val="tx1"/>
        </a:solidFill>
        <a:latin typeface="+mn-lt"/>
        <a:ea typeface="+mn-ea"/>
        <a:cs typeface="+mn-cs"/>
      </a:defRPr>
    </a:lvl6pPr>
    <a:lvl7pPr marL="9309049" algn="l" defTabSz="3103016" rtl="0" eaLnBrk="1" latinLnBrk="0" hangingPunct="1">
      <a:defRPr sz="4072" kern="1200">
        <a:solidFill>
          <a:schemeClr val="tx1"/>
        </a:solidFill>
        <a:latin typeface="+mn-lt"/>
        <a:ea typeface="+mn-ea"/>
        <a:cs typeface="+mn-cs"/>
      </a:defRPr>
    </a:lvl7pPr>
    <a:lvl8pPr marL="10860557" algn="l" defTabSz="3103016" rtl="0" eaLnBrk="1" latinLnBrk="0" hangingPunct="1">
      <a:defRPr sz="4072" kern="1200">
        <a:solidFill>
          <a:schemeClr val="tx1"/>
        </a:solidFill>
        <a:latin typeface="+mn-lt"/>
        <a:ea typeface="+mn-ea"/>
        <a:cs typeface="+mn-cs"/>
      </a:defRPr>
    </a:lvl8pPr>
    <a:lvl9pPr marL="12412066" algn="l" defTabSz="3103016" rtl="0" eaLnBrk="1" latinLnBrk="0" hangingPunct="1">
      <a:defRPr sz="407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CEC168C-7840-47FC-A07A-6343B9A275AC}" type="slidenum">
              <a:rPr lang="en-US" smtClean="0"/>
              <a:t>1</a:t>
            </a:fld>
            <a:endParaRPr lang="en-US"/>
          </a:p>
        </p:txBody>
      </p:sp>
    </p:spTree>
    <p:extLst>
      <p:ext uri="{BB962C8B-B14F-4D97-AF65-F5344CB8AC3E}">
        <p14:creationId xmlns:p14="http://schemas.microsoft.com/office/powerpoint/2010/main" val="1801719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153365" y="5881234"/>
            <a:ext cx="24404796" cy="12511135"/>
          </a:xfrm>
        </p:spPr>
        <p:txBody>
          <a:bodyPr anchor="b"/>
          <a:lstStyle>
            <a:lvl1pPr algn="ctr">
              <a:defRPr sz="18839"/>
            </a:lvl1pPr>
          </a:lstStyle>
          <a:p>
            <a:r>
              <a:rPr lang="en-US"/>
              <a:t>Click to edit Master title style</a:t>
            </a:r>
            <a:endParaRPr lang="en-US" dirty="0"/>
          </a:p>
        </p:txBody>
      </p:sp>
      <p:sp>
        <p:nvSpPr>
          <p:cNvPr id="3" name="Subtitle 2"/>
          <p:cNvSpPr>
            <a:spLocks noGrp="1"/>
          </p:cNvSpPr>
          <p:nvPr>
            <p:ph type="subTitle" idx="1"/>
          </p:nvPr>
        </p:nvSpPr>
        <p:spPr>
          <a:xfrm>
            <a:off x="3588941" y="18874846"/>
            <a:ext cx="21533644" cy="8676270"/>
          </a:xfrm>
        </p:spPr>
        <p:txBody>
          <a:bodyPr/>
          <a:lstStyle>
            <a:lvl1pPr marL="0" indent="0" algn="ctr">
              <a:buNone/>
              <a:defRPr sz="7536"/>
            </a:lvl1pPr>
            <a:lvl2pPr marL="1435562" indent="0" algn="ctr">
              <a:buNone/>
              <a:defRPr sz="6280"/>
            </a:lvl2pPr>
            <a:lvl3pPr marL="2871125" indent="0" algn="ctr">
              <a:buNone/>
              <a:defRPr sz="5652"/>
            </a:lvl3pPr>
            <a:lvl4pPr marL="4306687" indent="0" algn="ctr">
              <a:buNone/>
              <a:defRPr sz="5024"/>
            </a:lvl4pPr>
            <a:lvl5pPr marL="5742249" indent="0" algn="ctr">
              <a:buNone/>
              <a:defRPr sz="5024"/>
            </a:lvl5pPr>
            <a:lvl6pPr marL="7177811" indent="0" algn="ctr">
              <a:buNone/>
              <a:defRPr sz="5024"/>
            </a:lvl6pPr>
            <a:lvl7pPr marL="8613374" indent="0" algn="ctr">
              <a:buNone/>
              <a:defRPr sz="5024"/>
            </a:lvl7pPr>
            <a:lvl8pPr marL="10048936" indent="0" algn="ctr">
              <a:buNone/>
              <a:defRPr sz="5024"/>
            </a:lvl8pPr>
            <a:lvl9pPr marL="11484498" indent="0" algn="ctr">
              <a:buNone/>
              <a:defRPr sz="5024"/>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3024FAF-FF2B-414A-BA46-C569AE34C4BE}" type="datetimeFigureOut">
              <a:rPr lang="en-US" smtClean="0"/>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6929A-40E6-49C3-8981-837F066D0838}" type="slidenum">
              <a:rPr lang="en-US" smtClean="0"/>
              <a:t>‹#›</a:t>
            </a:fld>
            <a:endParaRPr lang="en-US"/>
          </a:p>
        </p:txBody>
      </p:sp>
    </p:spTree>
    <p:extLst>
      <p:ext uri="{BB962C8B-B14F-4D97-AF65-F5344CB8AC3E}">
        <p14:creationId xmlns:p14="http://schemas.microsoft.com/office/powerpoint/2010/main" val="366581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3024FAF-FF2B-414A-BA46-C569AE34C4BE}" type="datetimeFigureOut">
              <a:rPr lang="en-US" smtClean="0"/>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6929A-40E6-49C3-8981-837F066D0838}" type="slidenum">
              <a:rPr lang="en-US" smtClean="0"/>
              <a:t>‹#›</a:t>
            </a:fld>
            <a:endParaRPr lang="en-US"/>
          </a:p>
        </p:txBody>
      </p:sp>
    </p:spTree>
    <p:extLst>
      <p:ext uri="{BB962C8B-B14F-4D97-AF65-F5344CB8AC3E}">
        <p14:creationId xmlns:p14="http://schemas.microsoft.com/office/powerpoint/2010/main" val="2710788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0546686" y="1913272"/>
            <a:ext cx="6190923" cy="304543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973919" y="1913272"/>
            <a:ext cx="18213874" cy="3045430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3024FAF-FF2B-414A-BA46-C569AE34C4BE}" type="datetimeFigureOut">
              <a:rPr lang="en-US" smtClean="0"/>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6929A-40E6-49C3-8981-837F066D0838}" type="slidenum">
              <a:rPr lang="en-US" smtClean="0"/>
              <a:t>‹#›</a:t>
            </a:fld>
            <a:endParaRPr lang="en-US"/>
          </a:p>
        </p:txBody>
      </p:sp>
    </p:spTree>
    <p:extLst>
      <p:ext uri="{BB962C8B-B14F-4D97-AF65-F5344CB8AC3E}">
        <p14:creationId xmlns:p14="http://schemas.microsoft.com/office/powerpoint/2010/main" val="2812282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3024FAF-FF2B-414A-BA46-C569AE34C4BE}" type="datetimeFigureOut">
              <a:rPr lang="en-US" smtClean="0"/>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6929A-40E6-49C3-8981-837F066D0838}" type="slidenum">
              <a:rPr lang="en-US" smtClean="0"/>
              <a:t>‹#›</a:t>
            </a:fld>
            <a:endParaRPr lang="en-US"/>
          </a:p>
        </p:txBody>
      </p:sp>
    </p:spTree>
    <p:extLst>
      <p:ext uri="{BB962C8B-B14F-4D97-AF65-F5344CB8AC3E}">
        <p14:creationId xmlns:p14="http://schemas.microsoft.com/office/powerpoint/2010/main" val="3815315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58965" y="8959114"/>
            <a:ext cx="24763690" cy="14948474"/>
          </a:xfrm>
        </p:spPr>
        <p:txBody>
          <a:bodyPr anchor="b"/>
          <a:lstStyle>
            <a:lvl1pPr>
              <a:defRPr sz="18839"/>
            </a:lvl1pPr>
          </a:lstStyle>
          <a:p>
            <a:r>
              <a:rPr lang="en-US"/>
              <a:t>Click to edit Master title style</a:t>
            </a:r>
            <a:endParaRPr lang="en-US" dirty="0"/>
          </a:p>
        </p:txBody>
      </p:sp>
      <p:sp>
        <p:nvSpPr>
          <p:cNvPr id="3" name="Text Placeholder 2"/>
          <p:cNvSpPr>
            <a:spLocks noGrp="1"/>
          </p:cNvSpPr>
          <p:nvPr>
            <p:ph type="body" idx="1"/>
          </p:nvPr>
        </p:nvSpPr>
        <p:spPr>
          <a:xfrm>
            <a:off x="1958965" y="24049007"/>
            <a:ext cx="24763690" cy="7861049"/>
          </a:xfrm>
        </p:spPr>
        <p:txBody>
          <a:bodyPr/>
          <a:lstStyle>
            <a:lvl1pPr marL="0" indent="0">
              <a:buNone/>
              <a:defRPr sz="7536">
                <a:solidFill>
                  <a:schemeClr val="tx1"/>
                </a:solidFill>
              </a:defRPr>
            </a:lvl1pPr>
            <a:lvl2pPr marL="1435562" indent="0">
              <a:buNone/>
              <a:defRPr sz="6280">
                <a:solidFill>
                  <a:schemeClr val="tx1">
                    <a:tint val="75000"/>
                  </a:schemeClr>
                </a:solidFill>
              </a:defRPr>
            </a:lvl2pPr>
            <a:lvl3pPr marL="2871125" indent="0">
              <a:buNone/>
              <a:defRPr sz="5652">
                <a:solidFill>
                  <a:schemeClr val="tx1">
                    <a:tint val="75000"/>
                  </a:schemeClr>
                </a:solidFill>
              </a:defRPr>
            </a:lvl3pPr>
            <a:lvl4pPr marL="4306687" indent="0">
              <a:buNone/>
              <a:defRPr sz="5024">
                <a:solidFill>
                  <a:schemeClr val="tx1">
                    <a:tint val="75000"/>
                  </a:schemeClr>
                </a:solidFill>
              </a:defRPr>
            </a:lvl4pPr>
            <a:lvl5pPr marL="5742249" indent="0">
              <a:buNone/>
              <a:defRPr sz="5024">
                <a:solidFill>
                  <a:schemeClr val="tx1">
                    <a:tint val="75000"/>
                  </a:schemeClr>
                </a:solidFill>
              </a:defRPr>
            </a:lvl5pPr>
            <a:lvl6pPr marL="7177811" indent="0">
              <a:buNone/>
              <a:defRPr sz="5024">
                <a:solidFill>
                  <a:schemeClr val="tx1">
                    <a:tint val="75000"/>
                  </a:schemeClr>
                </a:solidFill>
              </a:defRPr>
            </a:lvl6pPr>
            <a:lvl7pPr marL="8613374" indent="0">
              <a:buNone/>
              <a:defRPr sz="5024">
                <a:solidFill>
                  <a:schemeClr val="tx1">
                    <a:tint val="75000"/>
                  </a:schemeClr>
                </a:solidFill>
              </a:defRPr>
            </a:lvl7pPr>
            <a:lvl8pPr marL="10048936" indent="0">
              <a:buNone/>
              <a:defRPr sz="5024">
                <a:solidFill>
                  <a:schemeClr val="tx1">
                    <a:tint val="75000"/>
                  </a:schemeClr>
                </a:solidFill>
              </a:defRPr>
            </a:lvl8pPr>
            <a:lvl9pPr marL="11484498" indent="0">
              <a:buNone/>
              <a:defRPr sz="5024">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3024FAF-FF2B-414A-BA46-C569AE34C4BE}" type="datetimeFigureOut">
              <a:rPr lang="en-US" smtClean="0"/>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6929A-40E6-49C3-8981-837F066D0838}" type="slidenum">
              <a:rPr lang="en-US" smtClean="0"/>
              <a:t>‹#›</a:t>
            </a:fld>
            <a:endParaRPr lang="en-US"/>
          </a:p>
        </p:txBody>
      </p:sp>
    </p:spTree>
    <p:extLst>
      <p:ext uri="{BB962C8B-B14F-4D97-AF65-F5344CB8AC3E}">
        <p14:creationId xmlns:p14="http://schemas.microsoft.com/office/powerpoint/2010/main" val="3288093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973917" y="9566360"/>
            <a:ext cx="12202398" cy="228012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4535210" y="9566360"/>
            <a:ext cx="12202398" cy="228012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3024FAF-FF2B-414A-BA46-C569AE34C4BE}" type="datetimeFigureOut">
              <a:rPr lang="en-US" smtClean="0"/>
              <a:t>12/11/2018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B6929A-40E6-49C3-8981-837F066D0838}" type="slidenum">
              <a:rPr lang="en-US" smtClean="0"/>
              <a:t>‹#›</a:t>
            </a:fld>
            <a:endParaRPr lang="en-US"/>
          </a:p>
        </p:txBody>
      </p:sp>
    </p:spTree>
    <p:extLst>
      <p:ext uri="{BB962C8B-B14F-4D97-AF65-F5344CB8AC3E}">
        <p14:creationId xmlns:p14="http://schemas.microsoft.com/office/powerpoint/2010/main" val="39100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77657" y="1913280"/>
            <a:ext cx="24763690" cy="6946012"/>
          </a:xfrm>
        </p:spPr>
        <p:txBody>
          <a:bodyPr/>
          <a:lstStyle/>
          <a:p>
            <a:r>
              <a:rPr lang="en-US"/>
              <a:t>Click to edit Master title style</a:t>
            </a:r>
            <a:endParaRPr lang="en-US" dirty="0"/>
          </a:p>
        </p:txBody>
      </p:sp>
      <p:sp>
        <p:nvSpPr>
          <p:cNvPr id="3" name="Text Placeholder 2"/>
          <p:cNvSpPr>
            <a:spLocks noGrp="1"/>
          </p:cNvSpPr>
          <p:nvPr>
            <p:ph type="body" idx="1"/>
          </p:nvPr>
        </p:nvSpPr>
        <p:spPr>
          <a:xfrm>
            <a:off x="1977660" y="8809372"/>
            <a:ext cx="12146319" cy="4317337"/>
          </a:xfrm>
        </p:spPr>
        <p:txBody>
          <a:bodyPr anchor="b"/>
          <a:lstStyle>
            <a:lvl1pPr marL="0" indent="0">
              <a:buNone/>
              <a:defRPr sz="7536" b="1"/>
            </a:lvl1pPr>
            <a:lvl2pPr marL="1435562" indent="0">
              <a:buNone/>
              <a:defRPr sz="6280" b="1"/>
            </a:lvl2pPr>
            <a:lvl3pPr marL="2871125" indent="0">
              <a:buNone/>
              <a:defRPr sz="5652" b="1"/>
            </a:lvl3pPr>
            <a:lvl4pPr marL="4306687" indent="0">
              <a:buNone/>
              <a:defRPr sz="5024" b="1"/>
            </a:lvl4pPr>
            <a:lvl5pPr marL="5742249" indent="0">
              <a:buNone/>
              <a:defRPr sz="5024" b="1"/>
            </a:lvl5pPr>
            <a:lvl6pPr marL="7177811" indent="0">
              <a:buNone/>
              <a:defRPr sz="5024" b="1"/>
            </a:lvl6pPr>
            <a:lvl7pPr marL="8613374" indent="0">
              <a:buNone/>
              <a:defRPr sz="5024" b="1"/>
            </a:lvl7pPr>
            <a:lvl8pPr marL="10048936" indent="0">
              <a:buNone/>
              <a:defRPr sz="5024" b="1"/>
            </a:lvl8pPr>
            <a:lvl9pPr marL="11484498" indent="0">
              <a:buNone/>
              <a:defRPr sz="5024" b="1"/>
            </a:lvl9pPr>
          </a:lstStyle>
          <a:p>
            <a:pPr lvl="0"/>
            <a:r>
              <a:rPr lang="en-US"/>
              <a:t>Edit Master text styles</a:t>
            </a:r>
          </a:p>
        </p:txBody>
      </p:sp>
      <p:sp>
        <p:nvSpPr>
          <p:cNvPr id="4" name="Content Placeholder 3"/>
          <p:cNvSpPr>
            <a:spLocks noGrp="1"/>
          </p:cNvSpPr>
          <p:nvPr>
            <p:ph sz="half" idx="2"/>
          </p:nvPr>
        </p:nvSpPr>
        <p:spPr>
          <a:xfrm>
            <a:off x="1977660" y="13126709"/>
            <a:ext cx="12146319" cy="193074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4535211" y="8809372"/>
            <a:ext cx="12206138" cy="4317337"/>
          </a:xfrm>
        </p:spPr>
        <p:txBody>
          <a:bodyPr anchor="b"/>
          <a:lstStyle>
            <a:lvl1pPr marL="0" indent="0">
              <a:buNone/>
              <a:defRPr sz="7536" b="1"/>
            </a:lvl1pPr>
            <a:lvl2pPr marL="1435562" indent="0">
              <a:buNone/>
              <a:defRPr sz="6280" b="1"/>
            </a:lvl2pPr>
            <a:lvl3pPr marL="2871125" indent="0">
              <a:buNone/>
              <a:defRPr sz="5652" b="1"/>
            </a:lvl3pPr>
            <a:lvl4pPr marL="4306687" indent="0">
              <a:buNone/>
              <a:defRPr sz="5024" b="1"/>
            </a:lvl4pPr>
            <a:lvl5pPr marL="5742249" indent="0">
              <a:buNone/>
              <a:defRPr sz="5024" b="1"/>
            </a:lvl5pPr>
            <a:lvl6pPr marL="7177811" indent="0">
              <a:buNone/>
              <a:defRPr sz="5024" b="1"/>
            </a:lvl6pPr>
            <a:lvl7pPr marL="8613374" indent="0">
              <a:buNone/>
              <a:defRPr sz="5024" b="1"/>
            </a:lvl7pPr>
            <a:lvl8pPr marL="10048936" indent="0">
              <a:buNone/>
              <a:defRPr sz="5024" b="1"/>
            </a:lvl8pPr>
            <a:lvl9pPr marL="11484498" indent="0">
              <a:buNone/>
              <a:defRPr sz="5024" b="1"/>
            </a:lvl9pPr>
          </a:lstStyle>
          <a:p>
            <a:pPr lvl="0"/>
            <a:r>
              <a:rPr lang="en-US"/>
              <a:t>Edit Master text styles</a:t>
            </a:r>
          </a:p>
        </p:txBody>
      </p:sp>
      <p:sp>
        <p:nvSpPr>
          <p:cNvPr id="6" name="Content Placeholder 5"/>
          <p:cNvSpPr>
            <a:spLocks noGrp="1"/>
          </p:cNvSpPr>
          <p:nvPr>
            <p:ph sz="quarter" idx="4"/>
          </p:nvPr>
        </p:nvSpPr>
        <p:spPr>
          <a:xfrm>
            <a:off x="14535211" y="13126709"/>
            <a:ext cx="12206138" cy="193074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3024FAF-FF2B-414A-BA46-C569AE34C4BE}" type="datetimeFigureOut">
              <a:rPr lang="en-US" smtClean="0"/>
              <a:t>12/11/2018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B6929A-40E6-49C3-8981-837F066D0838}" type="slidenum">
              <a:rPr lang="en-US" smtClean="0"/>
              <a:t>‹#›</a:t>
            </a:fld>
            <a:endParaRPr lang="en-US"/>
          </a:p>
        </p:txBody>
      </p:sp>
    </p:spTree>
    <p:extLst>
      <p:ext uri="{BB962C8B-B14F-4D97-AF65-F5344CB8AC3E}">
        <p14:creationId xmlns:p14="http://schemas.microsoft.com/office/powerpoint/2010/main" val="229944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3024FAF-FF2B-414A-BA46-C569AE34C4BE}" type="datetimeFigureOut">
              <a:rPr lang="en-US" smtClean="0"/>
              <a:t>12/11/2018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B6929A-40E6-49C3-8981-837F066D0838}" type="slidenum">
              <a:rPr lang="en-US" smtClean="0"/>
              <a:t>‹#›</a:t>
            </a:fld>
            <a:endParaRPr lang="en-US"/>
          </a:p>
        </p:txBody>
      </p:sp>
    </p:spTree>
    <p:extLst>
      <p:ext uri="{BB962C8B-B14F-4D97-AF65-F5344CB8AC3E}">
        <p14:creationId xmlns:p14="http://schemas.microsoft.com/office/powerpoint/2010/main" val="1711424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024FAF-FF2B-414A-BA46-C569AE34C4BE}" type="datetimeFigureOut">
              <a:rPr lang="en-US" smtClean="0"/>
              <a:t>12/11/2018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B6929A-40E6-49C3-8981-837F066D0838}" type="slidenum">
              <a:rPr lang="en-US" smtClean="0"/>
              <a:t>‹#›</a:t>
            </a:fld>
            <a:endParaRPr lang="en-US"/>
          </a:p>
        </p:txBody>
      </p:sp>
    </p:spTree>
    <p:extLst>
      <p:ext uri="{BB962C8B-B14F-4D97-AF65-F5344CB8AC3E}">
        <p14:creationId xmlns:p14="http://schemas.microsoft.com/office/powerpoint/2010/main" val="1152553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7657" y="2395749"/>
            <a:ext cx="9260214" cy="8385122"/>
          </a:xfrm>
        </p:spPr>
        <p:txBody>
          <a:bodyPr anchor="b"/>
          <a:lstStyle>
            <a:lvl1pPr>
              <a:defRPr sz="10048"/>
            </a:lvl1pPr>
          </a:lstStyle>
          <a:p>
            <a:r>
              <a:rPr lang="en-US"/>
              <a:t>Click to edit Master title style</a:t>
            </a:r>
            <a:endParaRPr lang="en-US" dirty="0"/>
          </a:p>
        </p:txBody>
      </p:sp>
      <p:sp>
        <p:nvSpPr>
          <p:cNvPr id="3" name="Content Placeholder 2"/>
          <p:cNvSpPr>
            <a:spLocks noGrp="1"/>
          </p:cNvSpPr>
          <p:nvPr>
            <p:ph idx="1"/>
          </p:nvPr>
        </p:nvSpPr>
        <p:spPr>
          <a:xfrm>
            <a:off x="12206138" y="5174161"/>
            <a:ext cx="14535210" cy="25538021"/>
          </a:xfrm>
        </p:spPr>
        <p:txBody>
          <a:bodyPr/>
          <a:lstStyle>
            <a:lvl1pPr>
              <a:defRPr sz="10048"/>
            </a:lvl1pPr>
            <a:lvl2pPr>
              <a:defRPr sz="8792"/>
            </a:lvl2pPr>
            <a:lvl3pPr>
              <a:defRPr sz="7536"/>
            </a:lvl3pPr>
            <a:lvl4pPr>
              <a:defRPr sz="6280"/>
            </a:lvl4pPr>
            <a:lvl5pPr>
              <a:defRPr sz="6280"/>
            </a:lvl5pPr>
            <a:lvl6pPr>
              <a:defRPr sz="6280"/>
            </a:lvl6pPr>
            <a:lvl7pPr>
              <a:defRPr sz="6280"/>
            </a:lvl7pPr>
            <a:lvl8pPr>
              <a:defRPr sz="6280"/>
            </a:lvl8pPr>
            <a:lvl9pPr>
              <a:defRPr sz="628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77657" y="10780871"/>
            <a:ext cx="9260214" cy="19972898"/>
          </a:xfrm>
        </p:spPr>
        <p:txBody>
          <a:bodyPr/>
          <a:lstStyle>
            <a:lvl1pPr marL="0" indent="0">
              <a:buNone/>
              <a:defRPr sz="5024"/>
            </a:lvl1pPr>
            <a:lvl2pPr marL="1435562" indent="0">
              <a:buNone/>
              <a:defRPr sz="4396"/>
            </a:lvl2pPr>
            <a:lvl3pPr marL="2871125" indent="0">
              <a:buNone/>
              <a:defRPr sz="3768"/>
            </a:lvl3pPr>
            <a:lvl4pPr marL="4306687" indent="0">
              <a:buNone/>
              <a:defRPr sz="3140"/>
            </a:lvl4pPr>
            <a:lvl5pPr marL="5742249" indent="0">
              <a:buNone/>
              <a:defRPr sz="3140"/>
            </a:lvl5pPr>
            <a:lvl6pPr marL="7177811" indent="0">
              <a:buNone/>
              <a:defRPr sz="3140"/>
            </a:lvl6pPr>
            <a:lvl7pPr marL="8613374" indent="0">
              <a:buNone/>
              <a:defRPr sz="3140"/>
            </a:lvl7pPr>
            <a:lvl8pPr marL="10048936" indent="0">
              <a:buNone/>
              <a:defRPr sz="3140"/>
            </a:lvl8pPr>
            <a:lvl9pPr marL="11484498" indent="0">
              <a:buNone/>
              <a:defRPr sz="3140"/>
            </a:lvl9pPr>
          </a:lstStyle>
          <a:p>
            <a:pPr lvl="0"/>
            <a:r>
              <a:rPr lang="en-US"/>
              <a:t>Edit Master text styles</a:t>
            </a:r>
          </a:p>
        </p:txBody>
      </p:sp>
      <p:sp>
        <p:nvSpPr>
          <p:cNvPr id="5" name="Date Placeholder 4"/>
          <p:cNvSpPr>
            <a:spLocks noGrp="1"/>
          </p:cNvSpPr>
          <p:nvPr>
            <p:ph type="dt" sz="half" idx="10"/>
          </p:nvPr>
        </p:nvSpPr>
        <p:spPr/>
        <p:txBody>
          <a:bodyPr/>
          <a:lstStyle/>
          <a:p>
            <a:fld id="{A3024FAF-FF2B-414A-BA46-C569AE34C4BE}" type="datetimeFigureOut">
              <a:rPr lang="en-US" smtClean="0"/>
              <a:t>12/11/2018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B6929A-40E6-49C3-8981-837F066D0838}" type="slidenum">
              <a:rPr lang="en-US" smtClean="0"/>
              <a:t>‹#›</a:t>
            </a:fld>
            <a:endParaRPr lang="en-US"/>
          </a:p>
        </p:txBody>
      </p:sp>
    </p:spTree>
    <p:extLst>
      <p:ext uri="{BB962C8B-B14F-4D97-AF65-F5344CB8AC3E}">
        <p14:creationId xmlns:p14="http://schemas.microsoft.com/office/powerpoint/2010/main" val="16468352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7657" y="2395749"/>
            <a:ext cx="9260214" cy="8385122"/>
          </a:xfrm>
        </p:spPr>
        <p:txBody>
          <a:bodyPr anchor="b"/>
          <a:lstStyle>
            <a:lvl1pPr>
              <a:defRPr sz="10048"/>
            </a:lvl1pPr>
          </a:lstStyle>
          <a:p>
            <a:r>
              <a:rPr lang="en-US"/>
              <a:t>Click to edit Master title style</a:t>
            </a:r>
            <a:endParaRPr lang="en-US" dirty="0"/>
          </a:p>
        </p:txBody>
      </p:sp>
      <p:sp>
        <p:nvSpPr>
          <p:cNvPr id="3" name="Picture Placeholder 2"/>
          <p:cNvSpPr>
            <a:spLocks noGrp="1" noChangeAspect="1"/>
          </p:cNvSpPr>
          <p:nvPr>
            <p:ph type="pic" idx="1"/>
          </p:nvPr>
        </p:nvSpPr>
        <p:spPr>
          <a:xfrm>
            <a:off x="12206138" y="5174161"/>
            <a:ext cx="14535210" cy="25538021"/>
          </a:xfrm>
        </p:spPr>
        <p:txBody>
          <a:bodyPr anchor="t"/>
          <a:lstStyle>
            <a:lvl1pPr marL="0" indent="0">
              <a:buNone/>
              <a:defRPr sz="10048"/>
            </a:lvl1pPr>
            <a:lvl2pPr marL="1435562" indent="0">
              <a:buNone/>
              <a:defRPr sz="8792"/>
            </a:lvl2pPr>
            <a:lvl3pPr marL="2871125" indent="0">
              <a:buNone/>
              <a:defRPr sz="7536"/>
            </a:lvl3pPr>
            <a:lvl4pPr marL="4306687" indent="0">
              <a:buNone/>
              <a:defRPr sz="6280"/>
            </a:lvl4pPr>
            <a:lvl5pPr marL="5742249" indent="0">
              <a:buNone/>
              <a:defRPr sz="6280"/>
            </a:lvl5pPr>
            <a:lvl6pPr marL="7177811" indent="0">
              <a:buNone/>
              <a:defRPr sz="6280"/>
            </a:lvl6pPr>
            <a:lvl7pPr marL="8613374" indent="0">
              <a:buNone/>
              <a:defRPr sz="6280"/>
            </a:lvl7pPr>
            <a:lvl8pPr marL="10048936" indent="0">
              <a:buNone/>
              <a:defRPr sz="6280"/>
            </a:lvl8pPr>
            <a:lvl9pPr marL="11484498" indent="0">
              <a:buNone/>
              <a:defRPr sz="6280"/>
            </a:lvl9pPr>
          </a:lstStyle>
          <a:p>
            <a:r>
              <a:rPr lang="en-US"/>
              <a:t>Click icon to add picture</a:t>
            </a:r>
            <a:endParaRPr lang="en-US" dirty="0"/>
          </a:p>
        </p:txBody>
      </p:sp>
      <p:sp>
        <p:nvSpPr>
          <p:cNvPr id="4" name="Text Placeholder 3"/>
          <p:cNvSpPr>
            <a:spLocks noGrp="1"/>
          </p:cNvSpPr>
          <p:nvPr>
            <p:ph type="body" sz="half" idx="2"/>
          </p:nvPr>
        </p:nvSpPr>
        <p:spPr>
          <a:xfrm>
            <a:off x="1977657" y="10780871"/>
            <a:ext cx="9260214" cy="19972898"/>
          </a:xfrm>
        </p:spPr>
        <p:txBody>
          <a:bodyPr/>
          <a:lstStyle>
            <a:lvl1pPr marL="0" indent="0">
              <a:buNone/>
              <a:defRPr sz="5024"/>
            </a:lvl1pPr>
            <a:lvl2pPr marL="1435562" indent="0">
              <a:buNone/>
              <a:defRPr sz="4396"/>
            </a:lvl2pPr>
            <a:lvl3pPr marL="2871125" indent="0">
              <a:buNone/>
              <a:defRPr sz="3768"/>
            </a:lvl3pPr>
            <a:lvl4pPr marL="4306687" indent="0">
              <a:buNone/>
              <a:defRPr sz="3140"/>
            </a:lvl4pPr>
            <a:lvl5pPr marL="5742249" indent="0">
              <a:buNone/>
              <a:defRPr sz="3140"/>
            </a:lvl5pPr>
            <a:lvl6pPr marL="7177811" indent="0">
              <a:buNone/>
              <a:defRPr sz="3140"/>
            </a:lvl6pPr>
            <a:lvl7pPr marL="8613374" indent="0">
              <a:buNone/>
              <a:defRPr sz="3140"/>
            </a:lvl7pPr>
            <a:lvl8pPr marL="10048936" indent="0">
              <a:buNone/>
              <a:defRPr sz="3140"/>
            </a:lvl8pPr>
            <a:lvl9pPr marL="11484498" indent="0">
              <a:buNone/>
              <a:defRPr sz="3140"/>
            </a:lvl9pPr>
          </a:lstStyle>
          <a:p>
            <a:pPr lvl="0"/>
            <a:r>
              <a:rPr lang="en-US"/>
              <a:t>Edit Master text styles</a:t>
            </a:r>
          </a:p>
        </p:txBody>
      </p:sp>
      <p:sp>
        <p:nvSpPr>
          <p:cNvPr id="5" name="Date Placeholder 4"/>
          <p:cNvSpPr>
            <a:spLocks noGrp="1"/>
          </p:cNvSpPr>
          <p:nvPr>
            <p:ph type="dt" sz="half" idx="10"/>
          </p:nvPr>
        </p:nvSpPr>
        <p:spPr/>
        <p:txBody>
          <a:bodyPr/>
          <a:lstStyle/>
          <a:p>
            <a:fld id="{A3024FAF-FF2B-414A-BA46-C569AE34C4BE}" type="datetimeFigureOut">
              <a:rPr lang="en-US" smtClean="0"/>
              <a:t>12/11/2018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B6929A-40E6-49C3-8981-837F066D0838}" type="slidenum">
              <a:rPr lang="en-US" smtClean="0"/>
              <a:t>‹#›</a:t>
            </a:fld>
            <a:endParaRPr lang="en-US"/>
          </a:p>
        </p:txBody>
      </p:sp>
    </p:spTree>
    <p:extLst>
      <p:ext uri="{BB962C8B-B14F-4D97-AF65-F5344CB8AC3E}">
        <p14:creationId xmlns:p14="http://schemas.microsoft.com/office/powerpoint/2010/main" val="2806270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73918" y="1913280"/>
            <a:ext cx="24763690" cy="694601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973918" y="9566360"/>
            <a:ext cx="24763690" cy="2280121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973917" y="33307577"/>
            <a:ext cx="6460093" cy="1913272"/>
          </a:xfrm>
          <a:prstGeom prst="rect">
            <a:avLst/>
          </a:prstGeom>
        </p:spPr>
        <p:txBody>
          <a:bodyPr vert="horz" lIns="91440" tIns="45720" rIns="91440" bIns="45720" rtlCol="0" anchor="ctr"/>
          <a:lstStyle>
            <a:lvl1pPr algn="l">
              <a:defRPr sz="3768">
                <a:solidFill>
                  <a:schemeClr val="tx1">
                    <a:tint val="75000"/>
                  </a:schemeClr>
                </a:solidFill>
              </a:defRPr>
            </a:lvl1pPr>
          </a:lstStyle>
          <a:p>
            <a:fld id="{A3024FAF-FF2B-414A-BA46-C569AE34C4BE}" type="datetimeFigureOut">
              <a:rPr lang="en-US" smtClean="0"/>
              <a:t>12/11/2018</a:t>
            </a:fld>
            <a:endParaRPr lang="en-US"/>
          </a:p>
        </p:txBody>
      </p:sp>
      <p:sp>
        <p:nvSpPr>
          <p:cNvPr id="5" name="Footer Placeholder 4"/>
          <p:cNvSpPr>
            <a:spLocks noGrp="1"/>
          </p:cNvSpPr>
          <p:nvPr>
            <p:ph type="ftr" sz="quarter" idx="3"/>
          </p:nvPr>
        </p:nvSpPr>
        <p:spPr>
          <a:xfrm>
            <a:off x="9510693" y="33307577"/>
            <a:ext cx="9690140" cy="1913272"/>
          </a:xfrm>
          <a:prstGeom prst="rect">
            <a:avLst/>
          </a:prstGeom>
        </p:spPr>
        <p:txBody>
          <a:bodyPr vert="horz" lIns="91440" tIns="45720" rIns="91440" bIns="45720" rtlCol="0" anchor="ctr"/>
          <a:lstStyle>
            <a:lvl1pPr algn="ctr">
              <a:defRPr sz="3768">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0277515" y="33307577"/>
            <a:ext cx="6460093" cy="1913272"/>
          </a:xfrm>
          <a:prstGeom prst="rect">
            <a:avLst/>
          </a:prstGeom>
        </p:spPr>
        <p:txBody>
          <a:bodyPr vert="horz" lIns="91440" tIns="45720" rIns="91440" bIns="45720" rtlCol="0" anchor="ctr"/>
          <a:lstStyle>
            <a:lvl1pPr algn="r">
              <a:defRPr sz="3768">
                <a:solidFill>
                  <a:schemeClr val="tx1">
                    <a:tint val="75000"/>
                  </a:schemeClr>
                </a:solidFill>
              </a:defRPr>
            </a:lvl1pPr>
          </a:lstStyle>
          <a:p>
            <a:fld id="{BAB6929A-40E6-49C3-8981-837F066D0838}" type="slidenum">
              <a:rPr lang="en-US" smtClean="0"/>
              <a:t>‹#›</a:t>
            </a:fld>
            <a:endParaRPr lang="en-US"/>
          </a:p>
        </p:txBody>
      </p:sp>
    </p:spTree>
    <p:extLst>
      <p:ext uri="{BB962C8B-B14F-4D97-AF65-F5344CB8AC3E}">
        <p14:creationId xmlns:p14="http://schemas.microsoft.com/office/powerpoint/2010/main" val="424888956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2871125" rtl="0" eaLnBrk="1" latinLnBrk="0" hangingPunct="1">
        <a:lnSpc>
          <a:spcPct val="90000"/>
        </a:lnSpc>
        <a:spcBef>
          <a:spcPct val="0"/>
        </a:spcBef>
        <a:buNone/>
        <a:defRPr sz="13816" kern="1200">
          <a:solidFill>
            <a:schemeClr val="tx1"/>
          </a:solidFill>
          <a:latin typeface="+mj-lt"/>
          <a:ea typeface="+mj-ea"/>
          <a:cs typeface="+mj-cs"/>
        </a:defRPr>
      </a:lvl1pPr>
    </p:titleStyle>
    <p:bodyStyle>
      <a:lvl1pPr marL="717781" indent="-717781" algn="l" defTabSz="2871125" rtl="0" eaLnBrk="1" latinLnBrk="0" hangingPunct="1">
        <a:lnSpc>
          <a:spcPct val="90000"/>
        </a:lnSpc>
        <a:spcBef>
          <a:spcPts val="3140"/>
        </a:spcBef>
        <a:buFont typeface="Arial" panose="020B0604020202020204" pitchFamily="34" charset="0"/>
        <a:buChar char="•"/>
        <a:defRPr sz="8792" kern="1200">
          <a:solidFill>
            <a:schemeClr val="tx1"/>
          </a:solidFill>
          <a:latin typeface="+mn-lt"/>
          <a:ea typeface="+mn-ea"/>
          <a:cs typeface="+mn-cs"/>
        </a:defRPr>
      </a:lvl1pPr>
      <a:lvl2pPr marL="2153343" indent="-717781" algn="l" defTabSz="2871125" rtl="0" eaLnBrk="1" latinLnBrk="0" hangingPunct="1">
        <a:lnSpc>
          <a:spcPct val="90000"/>
        </a:lnSpc>
        <a:spcBef>
          <a:spcPts val="1570"/>
        </a:spcBef>
        <a:buFont typeface="Arial" panose="020B0604020202020204" pitchFamily="34" charset="0"/>
        <a:buChar char="•"/>
        <a:defRPr sz="7536" kern="1200">
          <a:solidFill>
            <a:schemeClr val="tx1"/>
          </a:solidFill>
          <a:latin typeface="+mn-lt"/>
          <a:ea typeface="+mn-ea"/>
          <a:cs typeface="+mn-cs"/>
        </a:defRPr>
      </a:lvl2pPr>
      <a:lvl3pPr marL="3588906" indent="-717781" algn="l" defTabSz="2871125" rtl="0" eaLnBrk="1" latinLnBrk="0" hangingPunct="1">
        <a:lnSpc>
          <a:spcPct val="90000"/>
        </a:lnSpc>
        <a:spcBef>
          <a:spcPts val="1570"/>
        </a:spcBef>
        <a:buFont typeface="Arial" panose="020B0604020202020204" pitchFamily="34" charset="0"/>
        <a:buChar char="•"/>
        <a:defRPr sz="6280" kern="1200">
          <a:solidFill>
            <a:schemeClr val="tx1"/>
          </a:solidFill>
          <a:latin typeface="+mn-lt"/>
          <a:ea typeface="+mn-ea"/>
          <a:cs typeface="+mn-cs"/>
        </a:defRPr>
      </a:lvl3pPr>
      <a:lvl4pPr marL="5024468" indent="-717781" algn="l" defTabSz="2871125" rtl="0" eaLnBrk="1" latinLnBrk="0" hangingPunct="1">
        <a:lnSpc>
          <a:spcPct val="90000"/>
        </a:lnSpc>
        <a:spcBef>
          <a:spcPts val="1570"/>
        </a:spcBef>
        <a:buFont typeface="Arial" panose="020B0604020202020204" pitchFamily="34" charset="0"/>
        <a:buChar char="•"/>
        <a:defRPr sz="5652" kern="1200">
          <a:solidFill>
            <a:schemeClr val="tx1"/>
          </a:solidFill>
          <a:latin typeface="+mn-lt"/>
          <a:ea typeface="+mn-ea"/>
          <a:cs typeface="+mn-cs"/>
        </a:defRPr>
      </a:lvl4pPr>
      <a:lvl5pPr marL="6460030" indent="-717781" algn="l" defTabSz="2871125" rtl="0" eaLnBrk="1" latinLnBrk="0" hangingPunct="1">
        <a:lnSpc>
          <a:spcPct val="90000"/>
        </a:lnSpc>
        <a:spcBef>
          <a:spcPts val="1570"/>
        </a:spcBef>
        <a:buFont typeface="Arial" panose="020B0604020202020204" pitchFamily="34" charset="0"/>
        <a:buChar char="•"/>
        <a:defRPr sz="5652" kern="1200">
          <a:solidFill>
            <a:schemeClr val="tx1"/>
          </a:solidFill>
          <a:latin typeface="+mn-lt"/>
          <a:ea typeface="+mn-ea"/>
          <a:cs typeface="+mn-cs"/>
        </a:defRPr>
      </a:lvl5pPr>
      <a:lvl6pPr marL="7895593" indent="-717781" algn="l" defTabSz="2871125" rtl="0" eaLnBrk="1" latinLnBrk="0" hangingPunct="1">
        <a:lnSpc>
          <a:spcPct val="90000"/>
        </a:lnSpc>
        <a:spcBef>
          <a:spcPts val="1570"/>
        </a:spcBef>
        <a:buFont typeface="Arial" panose="020B0604020202020204" pitchFamily="34" charset="0"/>
        <a:buChar char="•"/>
        <a:defRPr sz="5652" kern="1200">
          <a:solidFill>
            <a:schemeClr val="tx1"/>
          </a:solidFill>
          <a:latin typeface="+mn-lt"/>
          <a:ea typeface="+mn-ea"/>
          <a:cs typeface="+mn-cs"/>
        </a:defRPr>
      </a:lvl6pPr>
      <a:lvl7pPr marL="9331155" indent="-717781" algn="l" defTabSz="2871125" rtl="0" eaLnBrk="1" latinLnBrk="0" hangingPunct="1">
        <a:lnSpc>
          <a:spcPct val="90000"/>
        </a:lnSpc>
        <a:spcBef>
          <a:spcPts val="1570"/>
        </a:spcBef>
        <a:buFont typeface="Arial" panose="020B0604020202020204" pitchFamily="34" charset="0"/>
        <a:buChar char="•"/>
        <a:defRPr sz="5652" kern="1200">
          <a:solidFill>
            <a:schemeClr val="tx1"/>
          </a:solidFill>
          <a:latin typeface="+mn-lt"/>
          <a:ea typeface="+mn-ea"/>
          <a:cs typeface="+mn-cs"/>
        </a:defRPr>
      </a:lvl7pPr>
      <a:lvl8pPr marL="10766717" indent="-717781" algn="l" defTabSz="2871125" rtl="0" eaLnBrk="1" latinLnBrk="0" hangingPunct="1">
        <a:lnSpc>
          <a:spcPct val="90000"/>
        </a:lnSpc>
        <a:spcBef>
          <a:spcPts val="1570"/>
        </a:spcBef>
        <a:buFont typeface="Arial" panose="020B0604020202020204" pitchFamily="34" charset="0"/>
        <a:buChar char="•"/>
        <a:defRPr sz="5652" kern="1200">
          <a:solidFill>
            <a:schemeClr val="tx1"/>
          </a:solidFill>
          <a:latin typeface="+mn-lt"/>
          <a:ea typeface="+mn-ea"/>
          <a:cs typeface="+mn-cs"/>
        </a:defRPr>
      </a:lvl8pPr>
      <a:lvl9pPr marL="12202279" indent="-717781" algn="l" defTabSz="2871125" rtl="0" eaLnBrk="1" latinLnBrk="0" hangingPunct="1">
        <a:lnSpc>
          <a:spcPct val="90000"/>
        </a:lnSpc>
        <a:spcBef>
          <a:spcPts val="1570"/>
        </a:spcBef>
        <a:buFont typeface="Arial" panose="020B0604020202020204" pitchFamily="34" charset="0"/>
        <a:buChar char="•"/>
        <a:defRPr sz="5652" kern="1200">
          <a:solidFill>
            <a:schemeClr val="tx1"/>
          </a:solidFill>
          <a:latin typeface="+mn-lt"/>
          <a:ea typeface="+mn-ea"/>
          <a:cs typeface="+mn-cs"/>
        </a:defRPr>
      </a:lvl9pPr>
    </p:bodyStyle>
    <p:otherStyle>
      <a:defPPr>
        <a:defRPr lang="en-US"/>
      </a:defPPr>
      <a:lvl1pPr marL="0" algn="l" defTabSz="2871125" rtl="0" eaLnBrk="1" latinLnBrk="0" hangingPunct="1">
        <a:defRPr sz="5652" kern="1200">
          <a:solidFill>
            <a:schemeClr val="tx1"/>
          </a:solidFill>
          <a:latin typeface="+mn-lt"/>
          <a:ea typeface="+mn-ea"/>
          <a:cs typeface="+mn-cs"/>
        </a:defRPr>
      </a:lvl1pPr>
      <a:lvl2pPr marL="1435562" algn="l" defTabSz="2871125" rtl="0" eaLnBrk="1" latinLnBrk="0" hangingPunct="1">
        <a:defRPr sz="5652" kern="1200">
          <a:solidFill>
            <a:schemeClr val="tx1"/>
          </a:solidFill>
          <a:latin typeface="+mn-lt"/>
          <a:ea typeface="+mn-ea"/>
          <a:cs typeface="+mn-cs"/>
        </a:defRPr>
      </a:lvl2pPr>
      <a:lvl3pPr marL="2871125" algn="l" defTabSz="2871125" rtl="0" eaLnBrk="1" latinLnBrk="0" hangingPunct="1">
        <a:defRPr sz="5652" kern="1200">
          <a:solidFill>
            <a:schemeClr val="tx1"/>
          </a:solidFill>
          <a:latin typeface="+mn-lt"/>
          <a:ea typeface="+mn-ea"/>
          <a:cs typeface="+mn-cs"/>
        </a:defRPr>
      </a:lvl3pPr>
      <a:lvl4pPr marL="4306687" algn="l" defTabSz="2871125" rtl="0" eaLnBrk="1" latinLnBrk="0" hangingPunct="1">
        <a:defRPr sz="5652" kern="1200">
          <a:solidFill>
            <a:schemeClr val="tx1"/>
          </a:solidFill>
          <a:latin typeface="+mn-lt"/>
          <a:ea typeface="+mn-ea"/>
          <a:cs typeface="+mn-cs"/>
        </a:defRPr>
      </a:lvl4pPr>
      <a:lvl5pPr marL="5742249" algn="l" defTabSz="2871125" rtl="0" eaLnBrk="1" latinLnBrk="0" hangingPunct="1">
        <a:defRPr sz="5652" kern="1200">
          <a:solidFill>
            <a:schemeClr val="tx1"/>
          </a:solidFill>
          <a:latin typeface="+mn-lt"/>
          <a:ea typeface="+mn-ea"/>
          <a:cs typeface="+mn-cs"/>
        </a:defRPr>
      </a:lvl5pPr>
      <a:lvl6pPr marL="7177811" algn="l" defTabSz="2871125" rtl="0" eaLnBrk="1" latinLnBrk="0" hangingPunct="1">
        <a:defRPr sz="5652" kern="1200">
          <a:solidFill>
            <a:schemeClr val="tx1"/>
          </a:solidFill>
          <a:latin typeface="+mn-lt"/>
          <a:ea typeface="+mn-ea"/>
          <a:cs typeface="+mn-cs"/>
        </a:defRPr>
      </a:lvl6pPr>
      <a:lvl7pPr marL="8613374" algn="l" defTabSz="2871125" rtl="0" eaLnBrk="1" latinLnBrk="0" hangingPunct="1">
        <a:defRPr sz="5652" kern="1200">
          <a:solidFill>
            <a:schemeClr val="tx1"/>
          </a:solidFill>
          <a:latin typeface="+mn-lt"/>
          <a:ea typeface="+mn-ea"/>
          <a:cs typeface="+mn-cs"/>
        </a:defRPr>
      </a:lvl7pPr>
      <a:lvl8pPr marL="10048936" algn="l" defTabSz="2871125" rtl="0" eaLnBrk="1" latinLnBrk="0" hangingPunct="1">
        <a:defRPr sz="5652" kern="1200">
          <a:solidFill>
            <a:schemeClr val="tx1"/>
          </a:solidFill>
          <a:latin typeface="+mn-lt"/>
          <a:ea typeface="+mn-ea"/>
          <a:cs typeface="+mn-cs"/>
        </a:defRPr>
      </a:lvl8pPr>
      <a:lvl9pPr marL="11484498" algn="l" defTabSz="2871125" rtl="0" eaLnBrk="1" latinLnBrk="0" hangingPunct="1">
        <a:defRPr sz="565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1E1858F4-7282-4933-9F85-F5BE4D4DC414}"/>
              </a:ext>
            </a:extLst>
          </p:cNvPr>
          <p:cNvSpPr>
            <a:spLocks noGrp="1"/>
          </p:cNvSpPr>
          <p:nvPr>
            <p:ph type="ctrTitle"/>
          </p:nvPr>
        </p:nvSpPr>
        <p:spPr>
          <a:xfrm>
            <a:off x="401349" y="463240"/>
            <a:ext cx="27518012" cy="923330"/>
          </a:xfrm>
          <a:prstGeom prst="rect">
            <a:avLst/>
          </a:prstGeom>
        </p:spPr>
        <p:txBody>
          <a:bodyPr wrap="square">
            <a:spAutoFit/>
          </a:bodyPr>
          <a:lstStyle/>
          <a:p>
            <a:r>
              <a:rPr lang="en-GB" sz="6000" b="1" dirty="0">
                <a:solidFill>
                  <a:schemeClr val="accent2">
                    <a:lumMod val="75000"/>
                  </a:schemeClr>
                </a:solidFill>
                <a:latin typeface="+mn-lt"/>
                <a:ea typeface="+mn-ea"/>
                <a:cs typeface="+mn-cs"/>
              </a:rPr>
              <a:t>Multiple</a:t>
            </a:r>
            <a:r>
              <a:rPr lang="en-GB" sz="6000" b="1" dirty="0">
                <a:solidFill>
                  <a:schemeClr val="accent2">
                    <a:lumMod val="75000"/>
                  </a:schemeClr>
                </a:solidFill>
                <a:latin typeface="+mn-lt"/>
              </a:rPr>
              <a:t> Malnutrition Burdens in Children Under Five in West Africa</a:t>
            </a:r>
            <a:endParaRPr lang="en-US" sz="6000" b="1" dirty="0">
              <a:solidFill>
                <a:schemeClr val="accent2">
                  <a:lumMod val="75000"/>
                </a:schemeClr>
              </a:solidFill>
              <a:latin typeface="+mn-lt"/>
            </a:endParaRPr>
          </a:p>
        </p:txBody>
      </p:sp>
      <p:sp>
        <p:nvSpPr>
          <p:cNvPr id="5" name="Rectangle 4">
            <a:extLst>
              <a:ext uri="{FF2B5EF4-FFF2-40B4-BE49-F238E27FC236}">
                <a16:creationId xmlns:a16="http://schemas.microsoft.com/office/drawing/2014/main" xmlns="" id="{9836FB8A-9D5C-403D-AC43-B8FAE3651C89}"/>
              </a:ext>
            </a:extLst>
          </p:cNvPr>
          <p:cNvSpPr/>
          <p:nvPr/>
        </p:nvSpPr>
        <p:spPr>
          <a:xfrm>
            <a:off x="701327" y="2009524"/>
            <a:ext cx="27518012" cy="584134"/>
          </a:xfrm>
          <a:prstGeom prst="rect">
            <a:avLst/>
          </a:prstGeom>
        </p:spPr>
        <p:txBody>
          <a:bodyPr wrap="square">
            <a:spAutoFit/>
          </a:bodyPr>
          <a:lstStyle/>
          <a:p>
            <a:pPr algn="ctr"/>
            <a:r>
              <a:rPr lang="en-US" sz="3196" b="1" dirty="0"/>
              <a:t> ID #375		</a:t>
            </a:r>
            <a:r>
              <a:rPr lang="en-US" sz="3196" b="1" u="sng" dirty="0"/>
              <a:t>Roos Verstraeten</a:t>
            </a:r>
            <a:r>
              <a:rPr lang="en-US" sz="3196" b="1" baseline="30000" dirty="0"/>
              <a:t>1</a:t>
            </a:r>
            <a:r>
              <a:rPr lang="en-US" sz="3196" b="1" dirty="0"/>
              <a:t> </a:t>
            </a:r>
            <a:r>
              <a:rPr lang="en-US" sz="3196" b="1" dirty="0">
                <a:solidFill>
                  <a:schemeClr val="accent2">
                    <a:lumMod val="50000"/>
                  </a:schemeClr>
                </a:solidFill>
              </a:rPr>
              <a:t>.  </a:t>
            </a:r>
            <a:r>
              <a:rPr lang="en-US" sz="3196" b="1" dirty="0"/>
              <a:t>Loty Diop</a:t>
            </a:r>
            <a:r>
              <a:rPr lang="en-US" sz="3196" b="1" baseline="30000" dirty="0"/>
              <a:t>1 </a:t>
            </a:r>
            <a:r>
              <a:rPr lang="en-US" sz="3196" b="1" dirty="0">
                <a:solidFill>
                  <a:schemeClr val="accent2">
                    <a:lumMod val="50000"/>
                  </a:schemeClr>
                </a:solidFill>
              </a:rPr>
              <a:t>.  </a:t>
            </a:r>
            <a:r>
              <a:rPr lang="en-US" sz="3196" b="1" dirty="0"/>
              <a:t>Leah Salm</a:t>
            </a:r>
            <a:r>
              <a:rPr lang="en-US" sz="3196" b="1" baseline="30000" dirty="0"/>
              <a:t>1	 </a:t>
            </a:r>
            <a:r>
              <a:rPr lang="en-US" sz="3196" b="1" dirty="0"/>
              <a:t> </a:t>
            </a:r>
            <a:r>
              <a:rPr lang="en-US" sz="3196" b="1" baseline="30000" dirty="0"/>
              <a:t>1 </a:t>
            </a:r>
            <a:r>
              <a:rPr lang="en-US" sz="3196" b="1" dirty="0"/>
              <a:t>International Food Policy Research Institute (IFPRI)</a:t>
            </a:r>
          </a:p>
        </p:txBody>
      </p:sp>
      <p:grpSp>
        <p:nvGrpSpPr>
          <p:cNvPr id="7" name="Group 6">
            <a:extLst>
              <a:ext uri="{FF2B5EF4-FFF2-40B4-BE49-F238E27FC236}">
                <a16:creationId xmlns:a16="http://schemas.microsoft.com/office/drawing/2014/main" xmlns="" id="{C4AED5F3-4FC5-42C4-A839-DA199888DAD1}"/>
              </a:ext>
            </a:extLst>
          </p:cNvPr>
          <p:cNvGrpSpPr/>
          <p:nvPr/>
        </p:nvGrpSpPr>
        <p:grpSpPr>
          <a:xfrm>
            <a:off x="335214" y="3325538"/>
            <a:ext cx="4159926" cy="29288136"/>
            <a:chOff x="706150" y="3650618"/>
            <a:chExt cx="4159926" cy="29288136"/>
          </a:xfrm>
        </p:grpSpPr>
        <p:sp>
          <p:nvSpPr>
            <p:cNvPr id="6" name="Rectangle 5">
              <a:extLst>
                <a:ext uri="{FF2B5EF4-FFF2-40B4-BE49-F238E27FC236}">
                  <a16:creationId xmlns:a16="http://schemas.microsoft.com/office/drawing/2014/main" xmlns="" id="{445F543E-6A10-4EA6-B4D2-62EA7631FBBD}"/>
                </a:ext>
              </a:extLst>
            </p:cNvPr>
            <p:cNvSpPr/>
            <p:nvPr/>
          </p:nvSpPr>
          <p:spPr>
            <a:xfrm>
              <a:off x="744255" y="4404519"/>
              <a:ext cx="4119370" cy="5416868"/>
            </a:xfrm>
            <a:prstGeom prst="rect">
              <a:avLst/>
            </a:prstGeom>
            <a:solidFill>
              <a:schemeClr val="tx2">
                <a:lumMod val="20000"/>
                <a:lumOff val="80000"/>
                <a:alpha val="42000"/>
              </a:schemeClr>
            </a:solidFill>
          </p:spPr>
          <p:txBody>
            <a:bodyPr wrap="square">
              <a:spAutoFit/>
            </a:bodyPr>
            <a:lstStyle/>
            <a:p>
              <a:endParaRPr lang="en-US" sz="1000" dirty="0"/>
            </a:p>
            <a:p>
              <a:r>
                <a:rPr lang="en-US" sz="2800" dirty="0"/>
                <a:t>Although progress has been made in the past decade, the burden of child malnutrition remains high in many low- and middle-income countries. They continue to be affected by a high burden of undernutrition, whilst the rate of childhood overweight/obesity is increasing substantially. </a:t>
              </a:r>
            </a:p>
          </p:txBody>
        </p:sp>
        <p:sp>
          <p:nvSpPr>
            <p:cNvPr id="9" name="TextBox 8">
              <a:extLst>
                <a:ext uri="{FF2B5EF4-FFF2-40B4-BE49-F238E27FC236}">
                  <a16:creationId xmlns:a16="http://schemas.microsoft.com/office/drawing/2014/main" xmlns="" id="{6B1CF7D7-6D0F-4165-BB08-F3A891326F46}"/>
                </a:ext>
              </a:extLst>
            </p:cNvPr>
            <p:cNvSpPr txBox="1"/>
            <p:nvPr/>
          </p:nvSpPr>
          <p:spPr>
            <a:xfrm>
              <a:off x="751310" y="3650618"/>
              <a:ext cx="4110328" cy="830099"/>
            </a:xfrm>
            <a:prstGeom prst="rect">
              <a:avLst/>
            </a:prstGeom>
            <a:solidFill>
              <a:schemeClr val="tx2"/>
            </a:solidFill>
          </p:spPr>
          <p:txBody>
            <a:bodyPr wrap="square" rtlCol="0">
              <a:spAutoFit/>
            </a:bodyPr>
            <a:lstStyle/>
            <a:p>
              <a:r>
                <a:rPr lang="en-US" sz="4794" dirty="0">
                  <a:solidFill>
                    <a:schemeClr val="bg1"/>
                  </a:solidFill>
                  <a:latin typeface="Century Gothic" panose="020B0502020202020204" pitchFamily="34" charset="0"/>
                </a:rPr>
                <a:t>Introduction</a:t>
              </a:r>
            </a:p>
          </p:txBody>
        </p:sp>
        <p:sp>
          <p:nvSpPr>
            <p:cNvPr id="10" name="Rectangle 9">
              <a:extLst>
                <a:ext uri="{FF2B5EF4-FFF2-40B4-BE49-F238E27FC236}">
                  <a16:creationId xmlns:a16="http://schemas.microsoft.com/office/drawing/2014/main" xmlns="" id="{99CECB0F-B2EC-4A0F-B9D3-4852AC677A9C}"/>
                </a:ext>
              </a:extLst>
            </p:cNvPr>
            <p:cNvSpPr/>
            <p:nvPr/>
          </p:nvSpPr>
          <p:spPr>
            <a:xfrm>
              <a:off x="726600" y="14225939"/>
              <a:ext cx="4110327" cy="18712815"/>
            </a:xfrm>
            <a:prstGeom prst="rect">
              <a:avLst/>
            </a:prstGeom>
            <a:solidFill>
              <a:schemeClr val="tx2">
                <a:lumMod val="20000"/>
                <a:lumOff val="80000"/>
                <a:alpha val="42000"/>
              </a:schemeClr>
            </a:solidFill>
            <a:ln>
              <a:noFill/>
            </a:ln>
          </p:spPr>
          <p:txBody>
            <a:bodyPr wrap="square">
              <a:spAutoFit/>
            </a:bodyPr>
            <a:lstStyle/>
            <a:p>
              <a:pPr marL="365303" indent="-365303">
                <a:spcBef>
                  <a:spcPts val="1800"/>
                </a:spcBef>
                <a:buClr>
                  <a:schemeClr val="accent2">
                    <a:lumMod val="75000"/>
                  </a:schemeClr>
                </a:buClr>
                <a:buFont typeface="Wingdings" panose="05000000000000000000" pitchFamily="2" charset="2"/>
                <a:buChar char="§"/>
              </a:pPr>
              <a:endParaRPr lang="en-US" sz="1200" dirty="0"/>
            </a:p>
            <a:p>
              <a:pPr marL="365303" indent="-365303">
                <a:spcBef>
                  <a:spcPts val="600"/>
                </a:spcBef>
                <a:buClr>
                  <a:schemeClr val="accent2">
                    <a:lumMod val="75000"/>
                  </a:schemeClr>
                </a:buClr>
                <a:buFont typeface="Wingdings" panose="05000000000000000000" pitchFamily="2" charset="2"/>
                <a:buChar char="§"/>
              </a:pPr>
              <a:r>
                <a:rPr lang="fr-FR" sz="2800" dirty="0"/>
                <a:t>A </a:t>
              </a:r>
              <a:r>
                <a:rPr lang="en-US" sz="2800" dirty="0"/>
                <a:t>mixed-method</a:t>
              </a:r>
              <a:r>
                <a:rPr lang="fr-FR" sz="2800" dirty="0"/>
                <a:t> </a:t>
              </a:r>
              <a:r>
                <a:rPr lang="en-US" sz="2800" dirty="0"/>
                <a:t>approach</a:t>
              </a:r>
              <a:r>
                <a:rPr lang="fr-FR" sz="2800" dirty="0"/>
                <a:t> </a:t>
              </a:r>
              <a:r>
                <a:rPr lang="en-US" sz="2800" dirty="0"/>
                <a:t>was</a:t>
              </a:r>
              <a:r>
                <a:rPr lang="fr-FR" sz="2800" dirty="0"/>
                <a:t> </a:t>
              </a:r>
              <a:r>
                <a:rPr lang="en-US" sz="2800" dirty="0"/>
                <a:t>applied</a:t>
              </a:r>
              <a:r>
                <a:rPr lang="fr-FR" sz="2800" dirty="0"/>
                <a:t>.</a:t>
              </a:r>
              <a:endParaRPr lang="en-US" sz="2800" dirty="0"/>
            </a:p>
            <a:p>
              <a:pPr marL="365303" indent="-365303">
                <a:spcBef>
                  <a:spcPts val="600"/>
                </a:spcBef>
                <a:buClr>
                  <a:schemeClr val="accent2">
                    <a:lumMod val="75000"/>
                  </a:schemeClr>
                </a:buClr>
                <a:buFont typeface="Wingdings" panose="05000000000000000000" pitchFamily="2" charset="2"/>
                <a:buChar char="§"/>
              </a:pPr>
              <a:r>
                <a:rPr lang="en-US" sz="2800" dirty="0"/>
                <a:t>A secondary data analysis was conducted using the Demographic Health Surveys and Multiple Indicator Cluster Surveys data for all WA countries. We report on prevalence levels of U5 stunting (height-for-age Z-score &lt; -2), U5 anaemia (hemoglobin &lt; 110 g/l), low birth weight (LBW; birth weight &lt; 2,500 g), U5 overweight/obesity (weight-for-height Z-score &gt; 2), and U5 wasting (weight-for-height Z-score &lt; -2). We applied standard prevalence cut-offs to identify severe country-level burdens: U5 stunting ≥ 30%, U5 anaemia ≥ 40%, LBW ≥ 10%, U5 overweight ≥ 3%, and U5 wasting ≥ 10%. </a:t>
              </a:r>
            </a:p>
            <a:p>
              <a:pPr marL="365303" indent="-365303">
                <a:buClr>
                  <a:srgbClr val="CC6600"/>
                </a:buClr>
                <a:buFont typeface="Wingdings" panose="05000000000000000000" pitchFamily="2" charset="2"/>
                <a:buChar char="§"/>
              </a:pPr>
              <a:endParaRPr lang="en-US" sz="1200" dirty="0"/>
            </a:p>
            <a:p>
              <a:pPr marL="365303" indent="-365303">
                <a:buClr>
                  <a:srgbClr val="CC6600"/>
                </a:buClr>
                <a:buFont typeface="Wingdings" panose="05000000000000000000" pitchFamily="2" charset="2"/>
                <a:buChar char="§"/>
              </a:pPr>
              <a:r>
                <a:rPr lang="en-US" sz="2800" dirty="0"/>
                <a:t>A systematic mapping review identified and catalogued all peer-reviewed literature (in MEDLINE) since January 1, 2010 that reported on any of these forms of U5 malnutrition, except for U5 </a:t>
              </a:r>
              <a:r>
                <a:rPr lang="en-US" sz="2800" dirty="0" err="1"/>
                <a:t>anaemia</a:t>
              </a:r>
              <a:r>
                <a:rPr lang="en-US" sz="2800" dirty="0"/>
                <a:t>. Information was extracted at abstract level.</a:t>
              </a:r>
            </a:p>
          </p:txBody>
        </p:sp>
        <p:sp>
          <p:nvSpPr>
            <p:cNvPr id="11" name="TextBox 10">
              <a:extLst>
                <a:ext uri="{FF2B5EF4-FFF2-40B4-BE49-F238E27FC236}">
                  <a16:creationId xmlns:a16="http://schemas.microsoft.com/office/drawing/2014/main" xmlns="" id="{9A9A9627-54A5-4C84-B99B-0E47A6BF2BC9}"/>
                </a:ext>
              </a:extLst>
            </p:cNvPr>
            <p:cNvSpPr txBox="1"/>
            <p:nvPr/>
          </p:nvSpPr>
          <p:spPr>
            <a:xfrm>
              <a:off x="739432" y="13424613"/>
              <a:ext cx="4122205" cy="830099"/>
            </a:xfrm>
            <a:prstGeom prst="rect">
              <a:avLst/>
            </a:prstGeom>
            <a:solidFill>
              <a:schemeClr val="tx2"/>
            </a:solidFill>
          </p:spPr>
          <p:txBody>
            <a:bodyPr wrap="square" rtlCol="0">
              <a:spAutoFit/>
            </a:bodyPr>
            <a:lstStyle/>
            <a:p>
              <a:r>
                <a:rPr lang="en-US" sz="4794" dirty="0">
                  <a:solidFill>
                    <a:schemeClr val="bg1"/>
                  </a:solidFill>
                  <a:latin typeface="Century Gothic" panose="020B0502020202020204" pitchFamily="34" charset="0"/>
                </a:rPr>
                <a:t>Methods </a:t>
              </a:r>
            </a:p>
          </p:txBody>
        </p:sp>
        <p:sp>
          <p:nvSpPr>
            <p:cNvPr id="31" name="Rectangle 30">
              <a:extLst>
                <a:ext uri="{FF2B5EF4-FFF2-40B4-BE49-F238E27FC236}">
                  <a16:creationId xmlns:a16="http://schemas.microsoft.com/office/drawing/2014/main" xmlns="" id="{AFC14A89-90C0-48D1-AD4D-7ECABF107548}"/>
                </a:ext>
              </a:extLst>
            </p:cNvPr>
            <p:cNvSpPr/>
            <p:nvPr/>
          </p:nvSpPr>
          <p:spPr>
            <a:xfrm>
              <a:off x="740904" y="10516124"/>
              <a:ext cx="4125172" cy="2908489"/>
            </a:xfrm>
            <a:prstGeom prst="rect">
              <a:avLst/>
            </a:prstGeom>
            <a:solidFill>
              <a:schemeClr val="tx2">
                <a:lumMod val="20000"/>
                <a:lumOff val="80000"/>
                <a:alpha val="42000"/>
              </a:schemeClr>
            </a:solidFill>
          </p:spPr>
          <p:txBody>
            <a:bodyPr wrap="square">
              <a:spAutoFit/>
            </a:bodyPr>
            <a:lstStyle/>
            <a:p>
              <a:pPr>
                <a:spcBef>
                  <a:spcPts val="600"/>
                </a:spcBef>
              </a:pPr>
              <a:endParaRPr lang="en-US" sz="1000" dirty="0"/>
            </a:p>
            <a:p>
              <a:pPr>
                <a:spcBef>
                  <a:spcPts val="600"/>
                </a:spcBef>
              </a:pPr>
              <a:r>
                <a:rPr lang="en-US" sz="2800" dirty="0"/>
                <a:t>This study aimed to critically assess the multiple malnutrition burden in children under five (U5) in West Africa (WA).</a:t>
              </a:r>
            </a:p>
          </p:txBody>
        </p:sp>
        <p:sp>
          <p:nvSpPr>
            <p:cNvPr id="32" name="TextBox 31">
              <a:extLst>
                <a:ext uri="{FF2B5EF4-FFF2-40B4-BE49-F238E27FC236}">
                  <a16:creationId xmlns:a16="http://schemas.microsoft.com/office/drawing/2014/main" xmlns="" id="{6E7D2185-F9A7-4D59-AA8C-103E6477B042}"/>
                </a:ext>
              </a:extLst>
            </p:cNvPr>
            <p:cNvSpPr txBox="1"/>
            <p:nvPr/>
          </p:nvSpPr>
          <p:spPr>
            <a:xfrm>
              <a:off x="706150" y="9824845"/>
              <a:ext cx="4155487" cy="830099"/>
            </a:xfrm>
            <a:prstGeom prst="rect">
              <a:avLst/>
            </a:prstGeom>
            <a:solidFill>
              <a:schemeClr val="tx2"/>
            </a:solidFill>
          </p:spPr>
          <p:txBody>
            <a:bodyPr wrap="square" rtlCol="0">
              <a:spAutoFit/>
            </a:bodyPr>
            <a:lstStyle/>
            <a:p>
              <a:r>
                <a:rPr lang="en-US" sz="4794" dirty="0">
                  <a:solidFill>
                    <a:schemeClr val="bg1"/>
                  </a:solidFill>
                  <a:latin typeface="Century Gothic" panose="020B0502020202020204" pitchFamily="34" charset="0"/>
                </a:rPr>
                <a:t>Objective</a:t>
              </a:r>
            </a:p>
          </p:txBody>
        </p:sp>
      </p:grpSp>
      <p:grpSp>
        <p:nvGrpSpPr>
          <p:cNvPr id="16" name="Group 15">
            <a:extLst>
              <a:ext uri="{FF2B5EF4-FFF2-40B4-BE49-F238E27FC236}">
                <a16:creationId xmlns:a16="http://schemas.microsoft.com/office/drawing/2014/main" xmlns="" id="{B446E9D2-52ED-41E3-98BC-FB577DCE8129}"/>
              </a:ext>
            </a:extLst>
          </p:cNvPr>
          <p:cNvGrpSpPr/>
          <p:nvPr/>
        </p:nvGrpSpPr>
        <p:grpSpPr>
          <a:xfrm>
            <a:off x="335214" y="32888980"/>
            <a:ext cx="28002813" cy="2690205"/>
            <a:chOff x="701327" y="32642892"/>
            <a:chExt cx="27218034" cy="2690205"/>
          </a:xfrm>
        </p:grpSpPr>
        <p:sp>
          <p:nvSpPr>
            <p:cNvPr id="33" name="Rectangle 32">
              <a:extLst>
                <a:ext uri="{FF2B5EF4-FFF2-40B4-BE49-F238E27FC236}">
                  <a16:creationId xmlns:a16="http://schemas.microsoft.com/office/drawing/2014/main" xmlns="" id="{EB101EDD-BED2-476D-9A07-0BD6D2BCC905}"/>
                </a:ext>
              </a:extLst>
            </p:cNvPr>
            <p:cNvSpPr/>
            <p:nvPr/>
          </p:nvSpPr>
          <p:spPr>
            <a:xfrm>
              <a:off x="701327" y="33517215"/>
              <a:ext cx="27168053" cy="1815882"/>
            </a:xfrm>
            <a:prstGeom prst="rect">
              <a:avLst/>
            </a:prstGeom>
            <a:solidFill>
              <a:schemeClr val="tx2">
                <a:lumMod val="20000"/>
                <a:lumOff val="80000"/>
                <a:alpha val="42000"/>
              </a:schemeClr>
            </a:solidFill>
          </p:spPr>
          <p:txBody>
            <a:bodyPr wrap="square">
              <a:spAutoFit/>
            </a:bodyPr>
            <a:lstStyle/>
            <a:p>
              <a:r>
                <a:rPr lang="en-US" sz="2800" dirty="0"/>
                <a:t>West African countries experience multiple types of undernutrition in U5 children, whilst the burden of U5 overweight/obesity is increasingly prevalent alongside. Research reporting on multiple malnutrition burdens is lacking, and there is an urgent need for more studies to focus on both overweight and undernutrition simultaneously. These multiple burdens conceal many complexities both in causation and designing necessary interventions. Countries will need to better understand what drives these and how they coexist to address them simultaneously through adapted programs and policies.</a:t>
              </a:r>
            </a:p>
          </p:txBody>
        </p:sp>
        <p:sp>
          <p:nvSpPr>
            <p:cNvPr id="34" name="TextBox 33">
              <a:extLst>
                <a:ext uri="{FF2B5EF4-FFF2-40B4-BE49-F238E27FC236}">
                  <a16:creationId xmlns:a16="http://schemas.microsoft.com/office/drawing/2014/main" xmlns="" id="{E3ACE1D4-4AC4-4973-8ACF-E37721EA541C}"/>
                </a:ext>
              </a:extLst>
            </p:cNvPr>
            <p:cNvSpPr txBox="1"/>
            <p:nvPr/>
          </p:nvSpPr>
          <p:spPr>
            <a:xfrm>
              <a:off x="703401" y="32642892"/>
              <a:ext cx="27215960" cy="830099"/>
            </a:xfrm>
            <a:prstGeom prst="rect">
              <a:avLst/>
            </a:prstGeom>
            <a:solidFill>
              <a:schemeClr val="accent2">
                <a:lumMod val="75000"/>
              </a:schemeClr>
            </a:solidFill>
          </p:spPr>
          <p:txBody>
            <a:bodyPr wrap="square" rtlCol="0">
              <a:spAutoFit/>
            </a:bodyPr>
            <a:lstStyle/>
            <a:p>
              <a:r>
                <a:rPr lang="nl-BE" sz="4794" dirty="0">
                  <a:solidFill>
                    <a:schemeClr val="bg1"/>
                  </a:solidFill>
                  <a:latin typeface="Century Gothic" panose="020B0502020202020204" pitchFamily="34" charset="0"/>
                </a:rPr>
                <a:t>C</a:t>
              </a:r>
              <a:r>
                <a:rPr lang="en-US" sz="4794" dirty="0">
                  <a:solidFill>
                    <a:schemeClr val="bg1"/>
                  </a:solidFill>
                  <a:latin typeface="Century Gothic" panose="020B0502020202020204" pitchFamily="34" charset="0"/>
                </a:rPr>
                <a:t>onclusion </a:t>
              </a:r>
            </a:p>
          </p:txBody>
        </p:sp>
      </p:grpSp>
      <p:pic>
        <p:nvPicPr>
          <p:cNvPr id="58" name="Picture 5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79559" y="1089080"/>
            <a:ext cx="2584799" cy="1443179"/>
          </a:xfrm>
          <a:prstGeom prst="rect">
            <a:avLst/>
          </a:prstGeom>
        </p:spPr>
      </p:pic>
      <p:sp>
        <p:nvSpPr>
          <p:cNvPr id="73" name="Slide Number Placeholder 11">
            <a:extLst>
              <a:ext uri="{FF2B5EF4-FFF2-40B4-BE49-F238E27FC236}">
                <a16:creationId xmlns:a16="http://schemas.microsoft.com/office/drawing/2014/main" xmlns="" id="{3405A16F-2540-4A60-B0E8-277603158DBF}"/>
              </a:ext>
            </a:extLst>
          </p:cNvPr>
          <p:cNvSpPr>
            <a:spLocks noGrp="1"/>
          </p:cNvSpPr>
          <p:nvPr>
            <p:ph type="sldNum" sz="quarter" idx="12"/>
          </p:nvPr>
        </p:nvSpPr>
        <p:spPr>
          <a:xfrm>
            <a:off x="21533698" y="12040394"/>
            <a:ext cx="2057400" cy="365125"/>
          </a:xfrm>
        </p:spPr>
        <p:txBody>
          <a:bodyPr/>
          <a:lstStyle/>
          <a:p>
            <a:fld id="{009CB8C7-2303-41FE-8819-776DBF3BAA25}" type="slidenum">
              <a:rPr lang="en-US" sz="1100" smtClean="0">
                <a:solidFill>
                  <a:schemeClr val="bg1"/>
                </a:solidFill>
              </a:rPr>
              <a:t>1</a:t>
            </a:fld>
            <a:endParaRPr lang="en-US" sz="1100">
              <a:solidFill>
                <a:schemeClr val="bg1"/>
              </a:solidFill>
            </a:endParaRPr>
          </a:p>
        </p:txBody>
      </p:sp>
      <p:grpSp>
        <p:nvGrpSpPr>
          <p:cNvPr id="14" name="Group 13">
            <a:extLst>
              <a:ext uri="{FF2B5EF4-FFF2-40B4-BE49-F238E27FC236}">
                <a16:creationId xmlns:a16="http://schemas.microsoft.com/office/drawing/2014/main" xmlns="" id="{C0D71F74-5344-4499-863E-8F68CF24967B}"/>
              </a:ext>
            </a:extLst>
          </p:cNvPr>
          <p:cNvGrpSpPr/>
          <p:nvPr/>
        </p:nvGrpSpPr>
        <p:grpSpPr>
          <a:xfrm>
            <a:off x="4767952" y="3320511"/>
            <a:ext cx="23826197" cy="29298445"/>
            <a:chOff x="5183877" y="3705352"/>
            <a:chExt cx="23826197" cy="28388965"/>
          </a:xfrm>
        </p:grpSpPr>
        <p:sp>
          <p:nvSpPr>
            <p:cNvPr id="2" name="TextBox 1">
              <a:extLst>
                <a:ext uri="{FF2B5EF4-FFF2-40B4-BE49-F238E27FC236}">
                  <a16:creationId xmlns:a16="http://schemas.microsoft.com/office/drawing/2014/main" xmlns="" id="{4A534E99-18F5-4D96-9151-7ECD7598067B}"/>
                </a:ext>
              </a:extLst>
            </p:cNvPr>
            <p:cNvSpPr txBox="1"/>
            <p:nvPr/>
          </p:nvSpPr>
          <p:spPr>
            <a:xfrm>
              <a:off x="5183877" y="4546197"/>
              <a:ext cx="23528415" cy="27548120"/>
            </a:xfrm>
            <a:prstGeom prst="rect">
              <a:avLst/>
            </a:prstGeom>
            <a:solidFill>
              <a:schemeClr val="tx2">
                <a:lumMod val="20000"/>
                <a:lumOff val="80000"/>
                <a:alpha val="42000"/>
              </a:schemeClr>
            </a:solidFill>
          </p:spPr>
          <p:txBody>
            <a:bodyPr wrap="square" rtlCol="0">
              <a:spAutoFit/>
            </a:bodyPr>
            <a:lstStyle/>
            <a:p>
              <a:endParaRPr lang="en-GB" dirty="0"/>
            </a:p>
          </p:txBody>
        </p:sp>
        <p:sp>
          <p:nvSpPr>
            <p:cNvPr id="13" name="TextBox 12">
              <a:extLst>
                <a:ext uri="{FF2B5EF4-FFF2-40B4-BE49-F238E27FC236}">
                  <a16:creationId xmlns:a16="http://schemas.microsoft.com/office/drawing/2014/main" xmlns="" id="{DE3DA4A1-76A0-4F9F-880C-85C9BF746F3E}"/>
                </a:ext>
              </a:extLst>
            </p:cNvPr>
            <p:cNvSpPr txBox="1"/>
            <p:nvPr/>
          </p:nvSpPr>
          <p:spPr>
            <a:xfrm>
              <a:off x="5183877" y="3705352"/>
              <a:ext cx="23519325" cy="830099"/>
            </a:xfrm>
            <a:prstGeom prst="rect">
              <a:avLst/>
            </a:prstGeom>
            <a:solidFill>
              <a:schemeClr val="accent2">
                <a:lumMod val="75000"/>
              </a:schemeClr>
            </a:solidFill>
          </p:spPr>
          <p:txBody>
            <a:bodyPr wrap="square" rtlCol="0">
              <a:spAutoFit/>
            </a:bodyPr>
            <a:lstStyle/>
            <a:p>
              <a:r>
                <a:rPr lang="en-US" sz="4794" dirty="0">
                  <a:solidFill>
                    <a:schemeClr val="bg1"/>
                  </a:solidFill>
                  <a:latin typeface="Century Gothic" panose="020B0502020202020204" pitchFamily="34" charset="0"/>
                </a:rPr>
                <a:t>Results</a:t>
              </a:r>
            </a:p>
          </p:txBody>
        </p:sp>
        <p:sp>
          <p:nvSpPr>
            <p:cNvPr id="15" name="Rectangle 14">
              <a:extLst>
                <a:ext uri="{FF2B5EF4-FFF2-40B4-BE49-F238E27FC236}">
                  <a16:creationId xmlns:a16="http://schemas.microsoft.com/office/drawing/2014/main" xmlns="" id="{398D2955-B4F8-455F-B0DE-2FA736ACFFDD}"/>
                </a:ext>
              </a:extLst>
            </p:cNvPr>
            <p:cNvSpPr/>
            <p:nvPr/>
          </p:nvSpPr>
          <p:spPr>
            <a:xfrm>
              <a:off x="16620950" y="4648738"/>
              <a:ext cx="11848112" cy="16099307"/>
            </a:xfrm>
            <a:prstGeom prst="rect">
              <a:avLst/>
            </a:prstGeom>
            <a:noFill/>
            <a:ln w="762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38"/>
            </a:p>
          </p:txBody>
        </p:sp>
        <p:sp>
          <p:nvSpPr>
            <p:cNvPr id="24" name="TextBox 23">
              <a:extLst>
                <a:ext uri="{FF2B5EF4-FFF2-40B4-BE49-F238E27FC236}">
                  <a16:creationId xmlns:a16="http://schemas.microsoft.com/office/drawing/2014/main" xmlns="" id="{1D9E47FD-1857-4B5E-9A46-8CFFAB7D78FF}"/>
                </a:ext>
              </a:extLst>
            </p:cNvPr>
            <p:cNvSpPr txBox="1"/>
            <p:nvPr/>
          </p:nvSpPr>
          <p:spPr>
            <a:xfrm>
              <a:off x="5672300" y="5125970"/>
              <a:ext cx="9376853" cy="917098"/>
            </a:xfrm>
            <a:prstGeom prst="rect">
              <a:avLst/>
            </a:prstGeom>
            <a:noFill/>
          </p:spPr>
          <p:txBody>
            <a:bodyPr wrap="square" rtlCol="0">
              <a:spAutoFit/>
            </a:bodyPr>
            <a:lstStyle/>
            <a:p>
              <a:r>
                <a:rPr lang="en-US" sz="2800" b="1" dirty="0"/>
                <a:t>Figure 1: Multiple malnutrition burdens in U5 children for WA countries </a:t>
              </a:r>
            </a:p>
          </p:txBody>
        </p:sp>
        <p:sp>
          <p:nvSpPr>
            <p:cNvPr id="45" name="Rectangle 44">
              <a:extLst>
                <a:ext uri="{FF2B5EF4-FFF2-40B4-BE49-F238E27FC236}">
                  <a16:creationId xmlns:a16="http://schemas.microsoft.com/office/drawing/2014/main" xmlns="" id="{4662C384-857E-4F4D-9A7B-41FA6D3F34B3}"/>
                </a:ext>
              </a:extLst>
            </p:cNvPr>
            <p:cNvSpPr/>
            <p:nvPr/>
          </p:nvSpPr>
          <p:spPr>
            <a:xfrm>
              <a:off x="5506738" y="4648738"/>
              <a:ext cx="10858164" cy="27146976"/>
            </a:xfrm>
            <a:prstGeom prst="rect">
              <a:avLst/>
            </a:prstGeom>
            <a:noFill/>
            <a:ln w="762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a:extLst>
                <a:ext uri="{FF2B5EF4-FFF2-40B4-BE49-F238E27FC236}">
                  <a16:creationId xmlns:a16="http://schemas.microsoft.com/office/drawing/2014/main" xmlns="" id="{A7660299-444D-489F-A293-CD24DEB4C5E5}"/>
                </a:ext>
              </a:extLst>
            </p:cNvPr>
            <p:cNvSpPr txBox="1"/>
            <p:nvPr/>
          </p:nvSpPr>
          <p:spPr>
            <a:xfrm>
              <a:off x="17396944" y="21390197"/>
              <a:ext cx="11613130" cy="917098"/>
            </a:xfrm>
            <a:prstGeom prst="rect">
              <a:avLst/>
            </a:prstGeom>
            <a:noFill/>
          </p:spPr>
          <p:txBody>
            <a:bodyPr wrap="square" rtlCol="0">
              <a:spAutoFit/>
            </a:bodyPr>
            <a:lstStyle/>
            <a:p>
              <a:r>
                <a:rPr lang="en-US" sz="2800" b="1" dirty="0"/>
                <a:t>Figure 4: Number of publications reporting on U5 overweight/ obesity (ow/</a:t>
              </a:r>
              <a:r>
                <a:rPr lang="en-US" sz="2800" b="1" dirty="0" err="1"/>
                <a:t>ob</a:t>
              </a:r>
              <a:r>
                <a:rPr lang="en-US" sz="2800" b="1" dirty="0"/>
                <a:t>) (n=14) </a:t>
              </a:r>
            </a:p>
          </p:txBody>
        </p:sp>
        <p:sp>
          <p:nvSpPr>
            <p:cNvPr id="47" name="Rectangle 46">
              <a:extLst>
                <a:ext uri="{FF2B5EF4-FFF2-40B4-BE49-F238E27FC236}">
                  <a16:creationId xmlns:a16="http://schemas.microsoft.com/office/drawing/2014/main" xmlns="" id="{B265A086-3FC8-4FCD-9D26-C017EA98CDD7}"/>
                </a:ext>
              </a:extLst>
            </p:cNvPr>
            <p:cNvSpPr/>
            <p:nvPr/>
          </p:nvSpPr>
          <p:spPr>
            <a:xfrm>
              <a:off x="16565014" y="21200873"/>
              <a:ext cx="11904047" cy="10587876"/>
            </a:xfrm>
            <a:prstGeom prst="rect">
              <a:avLst/>
            </a:prstGeom>
            <a:noFill/>
            <a:ln w="762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Slide Number Placeholder 11">
            <a:extLst>
              <a:ext uri="{FF2B5EF4-FFF2-40B4-BE49-F238E27FC236}">
                <a16:creationId xmlns:a16="http://schemas.microsoft.com/office/drawing/2014/main" xmlns="" id="{5A4290F5-9E94-4EBF-B76C-055F7441D8DC}"/>
              </a:ext>
            </a:extLst>
          </p:cNvPr>
          <p:cNvSpPr txBox="1">
            <a:spLocks/>
          </p:cNvSpPr>
          <p:nvPr/>
        </p:nvSpPr>
        <p:spPr>
          <a:xfrm>
            <a:off x="10560898" y="10973594"/>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3768"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09CB8C7-2303-41FE-8819-776DBF3BAA25}" type="slidenum">
              <a:rPr lang="en-US" sz="1100" smtClean="0">
                <a:solidFill>
                  <a:schemeClr val="bg1"/>
                </a:solidFill>
              </a:rPr>
              <a:pPr/>
              <a:t>1</a:t>
            </a:fld>
            <a:endParaRPr lang="en-US" sz="1100">
              <a:solidFill>
                <a:schemeClr val="bg1"/>
              </a:solidFill>
            </a:endParaRPr>
          </a:p>
        </p:txBody>
      </p:sp>
      <p:grpSp>
        <p:nvGrpSpPr>
          <p:cNvPr id="97" name="Groep 3">
            <a:extLst>
              <a:ext uri="{FF2B5EF4-FFF2-40B4-BE49-F238E27FC236}">
                <a16:creationId xmlns:a16="http://schemas.microsoft.com/office/drawing/2014/main" xmlns="" id="{25949D69-4D11-43A2-9C6B-5F0FDCA9E8B0}"/>
              </a:ext>
            </a:extLst>
          </p:cNvPr>
          <p:cNvGrpSpPr/>
          <p:nvPr/>
        </p:nvGrpSpPr>
        <p:grpSpPr>
          <a:xfrm>
            <a:off x="5584013" y="6579215"/>
            <a:ext cx="5861850" cy="5550546"/>
            <a:chOff x="701336" y="1749525"/>
            <a:chExt cx="3620634" cy="3125738"/>
          </a:xfrm>
        </p:grpSpPr>
        <p:sp>
          <p:nvSpPr>
            <p:cNvPr id="98" name="Freeform: Shape 24">
              <a:extLst>
                <a:ext uri="{FF2B5EF4-FFF2-40B4-BE49-F238E27FC236}">
                  <a16:creationId xmlns:a16="http://schemas.microsoft.com/office/drawing/2014/main" xmlns="" id="{63DC53B7-ECF4-4676-AE4A-62124C075D50}"/>
                </a:ext>
              </a:extLst>
            </p:cNvPr>
            <p:cNvSpPr/>
            <p:nvPr/>
          </p:nvSpPr>
          <p:spPr>
            <a:xfrm>
              <a:off x="2287248" y="2112434"/>
              <a:ext cx="448809" cy="877442"/>
            </a:xfrm>
            <a:custGeom>
              <a:avLst/>
              <a:gdLst>
                <a:gd name="connsiteX0" fmla="*/ 299206 w 598412"/>
                <a:gd name="connsiteY0" fmla="*/ 0 h 1169923"/>
                <a:gd name="connsiteX1" fmla="*/ 366746 w 598412"/>
                <a:gd name="connsiteY1" fmla="*/ 84382 h 1169923"/>
                <a:gd name="connsiteX2" fmla="*/ 598412 w 598412"/>
                <a:gd name="connsiteY2" fmla="*/ 792935 h 1169923"/>
                <a:gd name="connsiteX3" fmla="*/ 537427 w 598412"/>
                <a:gd name="connsiteY3" fmla="*/ 1169788 h 1169923"/>
                <a:gd name="connsiteX4" fmla="*/ 537374 w 598412"/>
                <a:gd name="connsiteY4" fmla="*/ 1169923 h 1169923"/>
                <a:gd name="connsiteX5" fmla="*/ 437898 w 598412"/>
                <a:gd name="connsiteY5" fmla="*/ 1155739 h 1169923"/>
                <a:gd name="connsiteX6" fmla="*/ 299206 w 598412"/>
                <a:gd name="connsiteY6" fmla="*/ 1149196 h 1169923"/>
                <a:gd name="connsiteX7" fmla="*/ 160514 w 598412"/>
                <a:gd name="connsiteY7" fmla="*/ 1155739 h 1169923"/>
                <a:gd name="connsiteX8" fmla="*/ 61038 w 598412"/>
                <a:gd name="connsiteY8" fmla="*/ 1169923 h 1169923"/>
                <a:gd name="connsiteX9" fmla="*/ 60985 w 598412"/>
                <a:gd name="connsiteY9" fmla="*/ 1169788 h 1169923"/>
                <a:gd name="connsiteX10" fmla="*/ 0 w 598412"/>
                <a:gd name="connsiteY10" fmla="*/ 792935 h 1169923"/>
                <a:gd name="connsiteX11" fmla="*/ 231666 w 598412"/>
                <a:gd name="connsiteY11" fmla="*/ 84382 h 1169923"/>
                <a:gd name="connsiteX12" fmla="*/ 299206 w 598412"/>
                <a:gd name="connsiteY12" fmla="*/ 0 h 1169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98412" h="1169923">
                  <a:moveTo>
                    <a:pt x="299206" y="0"/>
                  </a:moveTo>
                  <a:lnTo>
                    <a:pt x="366746" y="84382"/>
                  </a:lnTo>
                  <a:cubicBezTo>
                    <a:pt x="513008" y="286643"/>
                    <a:pt x="598412" y="530471"/>
                    <a:pt x="598412" y="792935"/>
                  </a:cubicBezTo>
                  <a:cubicBezTo>
                    <a:pt x="598412" y="924167"/>
                    <a:pt x="577061" y="1050740"/>
                    <a:pt x="537427" y="1169788"/>
                  </a:cubicBezTo>
                  <a:lnTo>
                    <a:pt x="537374" y="1169923"/>
                  </a:lnTo>
                  <a:lnTo>
                    <a:pt x="437898" y="1155739"/>
                  </a:lnTo>
                  <a:cubicBezTo>
                    <a:pt x="392298" y="1151412"/>
                    <a:pt x="346029" y="1149196"/>
                    <a:pt x="299206" y="1149196"/>
                  </a:cubicBezTo>
                  <a:cubicBezTo>
                    <a:pt x="252383" y="1149196"/>
                    <a:pt x="206115" y="1151412"/>
                    <a:pt x="160514" y="1155739"/>
                  </a:cubicBezTo>
                  <a:lnTo>
                    <a:pt x="61038" y="1169923"/>
                  </a:lnTo>
                  <a:lnTo>
                    <a:pt x="60985" y="1169788"/>
                  </a:lnTo>
                  <a:cubicBezTo>
                    <a:pt x="21351" y="1050740"/>
                    <a:pt x="0" y="924167"/>
                    <a:pt x="0" y="792935"/>
                  </a:cubicBezTo>
                  <a:cubicBezTo>
                    <a:pt x="0" y="530471"/>
                    <a:pt x="85404" y="286643"/>
                    <a:pt x="231666" y="84382"/>
                  </a:cubicBezTo>
                  <a:lnTo>
                    <a:pt x="299206" y="0"/>
                  </a:lnTo>
                  <a:close/>
                </a:path>
              </a:pathLst>
            </a:custGeom>
            <a:solidFill>
              <a:schemeClr val="accent6">
                <a:lumMod val="40000"/>
                <a:lumOff val="60000"/>
                <a:alpha val="5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fr-FR" sz="2800" dirty="0">
                  <a:solidFill>
                    <a:schemeClr val="tx1"/>
                  </a:solidFill>
                </a:rPr>
                <a:t>2</a:t>
              </a:r>
              <a:endParaRPr lang="en-US" sz="2800" dirty="0">
                <a:solidFill>
                  <a:schemeClr val="tx1"/>
                </a:solidFill>
              </a:endParaRPr>
            </a:p>
          </p:txBody>
        </p:sp>
        <p:sp>
          <p:nvSpPr>
            <p:cNvPr id="99" name="Freeform: Shape 23">
              <a:extLst>
                <a:ext uri="{FF2B5EF4-FFF2-40B4-BE49-F238E27FC236}">
                  <a16:creationId xmlns:a16="http://schemas.microsoft.com/office/drawing/2014/main" xmlns="" id="{50964162-53CF-4BD3-A112-926189D8DC44}"/>
                </a:ext>
              </a:extLst>
            </p:cNvPr>
            <p:cNvSpPr/>
            <p:nvPr/>
          </p:nvSpPr>
          <p:spPr>
            <a:xfrm>
              <a:off x="1540071" y="2989876"/>
              <a:ext cx="971582" cy="667725"/>
            </a:xfrm>
            <a:custGeom>
              <a:avLst/>
              <a:gdLst>
                <a:gd name="connsiteX0" fmla="*/ 1057275 w 1295443"/>
                <a:gd name="connsiteY0" fmla="*/ 0 h 890300"/>
                <a:gd name="connsiteX1" fmla="*/ 1102836 w 1295443"/>
                <a:gd name="connsiteY1" fmla="*/ 116298 h 890300"/>
                <a:gd name="connsiteX2" fmla="*/ 1227903 w 1295443"/>
                <a:gd name="connsiteY2" fmla="*/ 331565 h 890300"/>
                <a:gd name="connsiteX3" fmla="*/ 1295443 w 1295443"/>
                <a:gd name="connsiteY3" fmla="*/ 415947 h 890300"/>
                <a:gd name="connsiteX4" fmla="*/ 1284895 w 1295443"/>
                <a:gd name="connsiteY4" fmla="*/ 429125 h 890300"/>
                <a:gd name="connsiteX5" fmla="*/ 238168 w 1295443"/>
                <a:gd name="connsiteY5" fmla="*/ 890300 h 890300"/>
                <a:gd name="connsiteX6" fmla="*/ 99476 w 1295443"/>
                <a:gd name="connsiteY6" fmla="*/ 883757 h 890300"/>
                <a:gd name="connsiteX7" fmla="*/ 0 w 1295443"/>
                <a:gd name="connsiteY7" fmla="*/ 869573 h 890300"/>
                <a:gd name="connsiteX8" fmla="*/ 45561 w 1295443"/>
                <a:gd name="connsiteY8" fmla="*/ 753275 h 890300"/>
                <a:gd name="connsiteX9" fmla="*/ 1022065 w 1295443"/>
                <a:gd name="connsiteY9" fmla="*/ 5020 h 890300"/>
                <a:gd name="connsiteX10" fmla="*/ 1057275 w 1295443"/>
                <a:gd name="connsiteY10" fmla="*/ 0 h 89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5443" h="890300">
                  <a:moveTo>
                    <a:pt x="1057275" y="0"/>
                  </a:moveTo>
                  <a:lnTo>
                    <a:pt x="1102836" y="116298"/>
                  </a:lnTo>
                  <a:cubicBezTo>
                    <a:pt x="1137157" y="192106"/>
                    <a:pt x="1179149" y="264145"/>
                    <a:pt x="1227903" y="331565"/>
                  </a:cubicBezTo>
                  <a:lnTo>
                    <a:pt x="1295443" y="415947"/>
                  </a:lnTo>
                  <a:lnTo>
                    <a:pt x="1284895" y="429125"/>
                  </a:lnTo>
                  <a:cubicBezTo>
                    <a:pt x="1036096" y="710776"/>
                    <a:pt x="659573" y="890300"/>
                    <a:pt x="238168" y="890300"/>
                  </a:cubicBezTo>
                  <a:cubicBezTo>
                    <a:pt x="191345" y="890300"/>
                    <a:pt x="145076" y="888084"/>
                    <a:pt x="99476" y="883757"/>
                  </a:cubicBezTo>
                  <a:lnTo>
                    <a:pt x="0" y="869573"/>
                  </a:lnTo>
                  <a:lnTo>
                    <a:pt x="45561" y="753275"/>
                  </a:lnTo>
                  <a:cubicBezTo>
                    <a:pt x="217165" y="374235"/>
                    <a:pt x="580546" y="89427"/>
                    <a:pt x="1022065" y="5020"/>
                  </a:cubicBezTo>
                  <a:lnTo>
                    <a:pt x="1057275" y="0"/>
                  </a:lnTo>
                  <a:close/>
                </a:path>
              </a:pathLst>
            </a:custGeom>
            <a:solidFill>
              <a:schemeClr val="accent2">
                <a:lumMod val="20000"/>
                <a:lumOff val="80000"/>
                <a:alpha val="5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fr-FR" sz="2800" dirty="0">
                  <a:solidFill>
                    <a:schemeClr val="tx1"/>
                  </a:solidFill>
                </a:rPr>
                <a:t>2</a:t>
              </a:r>
              <a:endParaRPr lang="en-US" sz="2800" dirty="0">
                <a:solidFill>
                  <a:schemeClr val="tx1"/>
                </a:solidFill>
              </a:endParaRPr>
            </a:p>
          </p:txBody>
        </p:sp>
        <p:sp>
          <p:nvSpPr>
            <p:cNvPr id="100" name="Freeform: Shape 22">
              <a:extLst>
                <a:ext uri="{FF2B5EF4-FFF2-40B4-BE49-F238E27FC236}">
                  <a16:creationId xmlns:a16="http://schemas.microsoft.com/office/drawing/2014/main" xmlns="" id="{76FE6F67-8136-4BDC-AB96-1FEE7FA416C2}"/>
                </a:ext>
              </a:extLst>
            </p:cNvPr>
            <p:cNvSpPr/>
            <p:nvPr/>
          </p:nvSpPr>
          <p:spPr>
            <a:xfrm>
              <a:off x="2511653" y="2982732"/>
              <a:ext cx="971582" cy="667725"/>
            </a:xfrm>
            <a:custGeom>
              <a:avLst/>
              <a:gdLst>
                <a:gd name="connsiteX0" fmla="*/ 238168 w 1295443"/>
                <a:gd name="connsiteY0" fmla="*/ 0 h 890300"/>
                <a:gd name="connsiteX1" fmla="*/ 273378 w 1295443"/>
                <a:gd name="connsiteY1" fmla="*/ 5020 h 890300"/>
                <a:gd name="connsiteX2" fmla="*/ 1249882 w 1295443"/>
                <a:gd name="connsiteY2" fmla="*/ 753275 h 890300"/>
                <a:gd name="connsiteX3" fmla="*/ 1295443 w 1295443"/>
                <a:gd name="connsiteY3" fmla="*/ 869573 h 890300"/>
                <a:gd name="connsiteX4" fmla="*/ 1195967 w 1295443"/>
                <a:gd name="connsiteY4" fmla="*/ 883757 h 890300"/>
                <a:gd name="connsiteX5" fmla="*/ 1057275 w 1295443"/>
                <a:gd name="connsiteY5" fmla="*/ 890300 h 890300"/>
                <a:gd name="connsiteX6" fmla="*/ 10548 w 1295443"/>
                <a:gd name="connsiteY6" fmla="*/ 429125 h 890300"/>
                <a:gd name="connsiteX7" fmla="*/ 0 w 1295443"/>
                <a:gd name="connsiteY7" fmla="*/ 415947 h 890300"/>
                <a:gd name="connsiteX8" fmla="*/ 67540 w 1295443"/>
                <a:gd name="connsiteY8" fmla="*/ 331565 h 890300"/>
                <a:gd name="connsiteX9" fmla="*/ 192607 w 1295443"/>
                <a:gd name="connsiteY9" fmla="*/ 116298 h 890300"/>
                <a:gd name="connsiteX10" fmla="*/ 238168 w 1295443"/>
                <a:gd name="connsiteY10" fmla="*/ 0 h 89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5443" h="890300">
                  <a:moveTo>
                    <a:pt x="238168" y="0"/>
                  </a:moveTo>
                  <a:lnTo>
                    <a:pt x="273378" y="5020"/>
                  </a:lnTo>
                  <a:cubicBezTo>
                    <a:pt x="714897" y="89427"/>
                    <a:pt x="1078278" y="374235"/>
                    <a:pt x="1249882" y="753275"/>
                  </a:cubicBezTo>
                  <a:lnTo>
                    <a:pt x="1295443" y="869573"/>
                  </a:lnTo>
                  <a:lnTo>
                    <a:pt x="1195967" y="883757"/>
                  </a:lnTo>
                  <a:cubicBezTo>
                    <a:pt x="1150367" y="888084"/>
                    <a:pt x="1104098" y="890300"/>
                    <a:pt x="1057275" y="890300"/>
                  </a:cubicBezTo>
                  <a:cubicBezTo>
                    <a:pt x="635870" y="890300"/>
                    <a:pt x="259347" y="710776"/>
                    <a:pt x="10548" y="429125"/>
                  </a:cubicBezTo>
                  <a:lnTo>
                    <a:pt x="0" y="415947"/>
                  </a:lnTo>
                  <a:lnTo>
                    <a:pt x="67540" y="331565"/>
                  </a:lnTo>
                  <a:cubicBezTo>
                    <a:pt x="116295" y="264145"/>
                    <a:pt x="158286" y="192106"/>
                    <a:pt x="192607" y="116298"/>
                  </a:cubicBezTo>
                  <a:lnTo>
                    <a:pt x="238168" y="0"/>
                  </a:lnTo>
                  <a:close/>
                </a:path>
              </a:pathLst>
            </a:custGeom>
            <a:solidFill>
              <a:srgbClr val="7030A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fr-FR" sz="2800" dirty="0">
                  <a:solidFill>
                    <a:schemeClr val="tx1"/>
                  </a:solidFill>
                </a:rPr>
                <a:t>1</a:t>
              </a:r>
              <a:endParaRPr lang="en-US" sz="2800" dirty="0">
                <a:solidFill>
                  <a:schemeClr val="tx1"/>
                </a:solidFill>
              </a:endParaRPr>
            </a:p>
          </p:txBody>
        </p:sp>
        <p:sp>
          <p:nvSpPr>
            <p:cNvPr id="101" name="Freeform: Shape 21">
              <a:extLst>
                <a:ext uri="{FF2B5EF4-FFF2-40B4-BE49-F238E27FC236}">
                  <a16:creationId xmlns:a16="http://schemas.microsoft.com/office/drawing/2014/main" xmlns="" id="{38D7ADB0-4630-4F60-A156-8B658B914E5A}"/>
                </a:ext>
              </a:extLst>
            </p:cNvPr>
            <p:cNvSpPr/>
            <p:nvPr/>
          </p:nvSpPr>
          <p:spPr>
            <a:xfrm>
              <a:off x="701336" y="1749525"/>
              <a:ext cx="1810317" cy="1885387"/>
            </a:xfrm>
            <a:custGeom>
              <a:avLst/>
              <a:gdLst>
                <a:gd name="connsiteX0" fmla="*/ 1356481 w 2413756"/>
                <a:gd name="connsiteY0" fmla="*/ 0 h 2513849"/>
                <a:gd name="connsiteX1" fmla="*/ 2403208 w 2413756"/>
                <a:gd name="connsiteY1" fmla="*/ 461175 h 2513849"/>
                <a:gd name="connsiteX2" fmla="*/ 2413756 w 2413756"/>
                <a:gd name="connsiteY2" fmla="*/ 474353 h 2513849"/>
                <a:gd name="connsiteX3" fmla="*/ 2346216 w 2413756"/>
                <a:gd name="connsiteY3" fmla="*/ 558735 h 2513849"/>
                <a:gd name="connsiteX4" fmla="*/ 2114550 w 2413756"/>
                <a:gd name="connsiteY4" fmla="*/ 1267288 h 2513849"/>
                <a:gd name="connsiteX5" fmla="*/ 2175535 w 2413756"/>
                <a:gd name="connsiteY5" fmla="*/ 1644141 h 2513849"/>
                <a:gd name="connsiteX6" fmla="*/ 2175588 w 2413756"/>
                <a:gd name="connsiteY6" fmla="*/ 1644276 h 2513849"/>
                <a:gd name="connsiteX7" fmla="*/ 2140378 w 2413756"/>
                <a:gd name="connsiteY7" fmla="*/ 1649296 h 2513849"/>
                <a:gd name="connsiteX8" fmla="*/ 1163874 w 2413756"/>
                <a:gd name="connsiteY8" fmla="*/ 2397551 h 2513849"/>
                <a:gd name="connsiteX9" fmla="*/ 1118313 w 2413756"/>
                <a:gd name="connsiteY9" fmla="*/ 2513849 h 2513849"/>
                <a:gd name="connsiteX10" fmla="*/ 1083103 w 2413756"/>
                <a:gd name="connsiteY10" fmla="*/ 2508829 h 2513849"/>
                <a:gd name="connsiteX11" fmla="*/ 0 w 2413756"/>
                <a:gd name="connsiteY11" fmla="*/ 1267288 h 2513849"/>
                <a:gd name="connsiteX12" fmla="*/ 1356481 w 2413756"/>
                <a:gd name="connsiteY12" fmla="*/ 0 h 2513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13756" h="2513849">
                  <a:moveTo>
                    <a:pt x="1356481" y="0"/>
                  </a:moveTo>
                  <a:cubicBezTo>
                    <a:pt x="1777886" y="0"/>
                    <a:pt x="2154409" y="179524"/>
                    <a:pt x="2403208" y="461175"/>
                  </a:cubicBezTo>
                  <a:lnTo>
                    <a:pt x="2413756" y="474353"/>
                  </a:lnTo>
                  <a:lnTo>
                    <a:pt x="2346216" y="558735"/>
                  </a:lnTo>
                  <a:cubicBezTo>
                    <a:pt x="2199954" y="760996"/>
                    <a:pt x="2114550" y="1004824"/>
                    <a:pt x="2114550" y="1267288"/>
                  </a:cubicBezTo>
                  <a:cubicBezTo>
                    <a:pt x="2114550" y="1398520"/>
                    <a:pt x="2135901" y="1525093"/>
                    <a:pt x="2175535" y="1644141"/>
                  </a:cubicBezTo>
                  <a:lnTo>
                    <a:pt x="2175588" y="1644276"/>
                  </a:lnTo>
                  <a:lnTo>
                    <a:pt x="2140378" y="1649296"/>
                  </a:lnTo>
                  <a:cubicBezTo>
                    <a:pt x="1698859" y="1733703"/>
                    <a:pt x="1335478" y="2018511"/>
                    <a:pt x="1163874" y="2397551"/>
                  </a:cubicBezTo>
                  <a:lnTo>
                    <a:pt x="1118313" y="2513849"/>
                  </a:lnTo>
                  <a:lnTo>
                    <a:pt x="1083103" y="2508829"/>
                  </a:lnTo>
                  <a:cubicBezTo>
                    <a:pt x="464977" y="2390660"/>
                    <a:pt x="0" y="1879704"/>
                    <a:pt x="0" y="1267288"/>
                  </a:cubicBezTo>
                  <a:cubicBezTo>
                    <a:pt x="0" y="567384"/>
                    <a:pt x="607317" y="0"/>
                    <a:pt x="1356481" y="0"/>
                  </a:cubicBezTo>
                  <a:close/>
                </a:path>
              </a:pathLst>
            </a:custGeom>
            <a:solidFill>
              <a:schemeClr val="accent1">
                <a:lumMod val="20000"/>
                <a:lumOff val="80000"/>
                <a:alpha val="5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fr-FR" sz="2800" dirty="0">
                  <a:solidFill>
                    <a:schemeClr val="tx1"/>
                  </a:solidFill>
                </a:rPr>
                <a:t>A</a:t>
              </a:r>
              <a:r>
                <a:rPr lang="en-US" sz="2800" dirty="0">
                  <a:solidFill>
                    <a:schemeClr val="tx1"/>
                  </a:solidFill>
                </a:rPr>
                <a:t>naemia </a:t>
              </a:r>
            </a:p>
            <a:p>
              <a:pPr algn="ctr"/>
              <a:r>
                <a:rPr lang="fr-FR" sz="2800" dirty="0">
                  <a:solidFill>
                    <a:schemeClr val="tx1"/>
                  </a:solidFill>
                </a:rPr>
                <a:t>(6)</a:t>
              </a:r>
              <a:endParaRPr lang="en-US" sz="2800" dirty="0">
                <a:solidFill>
                  <a:schemeClr val="tx1"/>
                </a:solidFill>
              </a:endParaRPr>
            </a:p>
          </p:txBody>
        </p:sp>
        <p:sp>
          <p:nvSpPr>
            <p:cNvPr id="102" name="Freeform: Shape 20">
              <a:extLst>
                <a:ext uri="{FF2B5EF4-FFF2-40B4-BE49-F238E27FC236}">
                  <a16:creationId xmlns:a16="http://schemas.microsoft.com/office/drawing/2014/main" xmlns="" id="{9B9182B5-4FBE-4F69-BF78-683C91D7A0CE}"/>
                </a:ext>
              </a:extLst>
            </p:cNvPr>
            <p:cNvSpPr/>
            <p:nvPr/>
          </p:nvSpPr>
          <p:spPr>
            <a:xfrm>
              <a:off x="2511653" y="1749525"/>
              <a:ext cx="1810317" cy="1885387"/>
            </a:xfrm>
            <a:custGeom>
              <a:avLst/>
              <a:gdLst>
                <a:gd name="connsiteX0" fmla="*/ 1057275 w 2413756"/>
                <a:gd name="connsiteY0" fmla="*/ 0 h 2513849"/>
                <a:gd name="connsiteX1" fmla="*/ 2413756 w 2413756"/>
                <a:gd name="connsiteY1" fmla="*/ 1267288 h 2513849"/>
                <a:gd name="connsiteX2" fmla="*/ 1330653 w 2413756"/>
                <a:gd name="connsiteY2" fmla="*/ 2508829 h 2513849"/>
                <a:gd name="connsiteX3" fmla="*/ 1295443 w 2413756"/>
                <a:gd name="connsiteY3" fmla="*/ 2513849 h 2513849"/>
                <a:gd name="connsiteX4" fmla="*/ 1249882 w 2413756"/>
                <a:gd name="connsiteY4" fmla="*/ 2397551 h 2513849"/>
                <a:gd name="connsiteX5" fmla="*/ 273378 w 2413756"/>
                <a:gd name="connsiteY5" fmla="*/ 1649296 h 2513849"/>
                <a:gd name="connsiteX6" fmla="*/ 238168 w 2413756"/>
                <a:gd name="connsiteY6" fmla="*/ 1644276 h 2513849"/>
                <a:gd name="connsiteX7" fmla="*/ 238221 w 2413756"/>
                <a:gd name="connsiteY7" fmla="*/ 1644141 h 2513849"/>
                <a:gd name="connsiteX8" fmla="*/ 299206 w 2413756"/>
                <a:gd name="connsiteY8" fmla="*/ 1267288 h 2513849"/>
                <a:gd name="connsiteX9" fmla="*/ 67540 w 2413756"/>
                <a:gd name="connsiteY9" fmla="*/ 558735 h 2513849"/>
                <a:gd name="connsiteX10" fmla="*/ 0 w 2413756"/>
                <a:gd name="connsiteY10" fmla="*/ 474353 h 2513849"/>
                <a:gd name="connsiteX11" fmla="*/ 10548 w 2413756"/>
                <a:gd name="connsiteY11" fmla="*/ 461175 h 2513849"/>
                <a:gd name="connsiteX12" fmla="*/ 1057275 w 2413756"/>
                <a:gd name="connsiteY12" fmla="*/ 0 h 2513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13756" h="2513849">
                  <a:moveTo>
                    <a:pt x="1057275" y="0"/>
                  </a:moveTo>
                  <a:cubicBezTo>
                    <a:pt x="1806439" y="0"/>
                    <a:pt x="2413756" y="567384"/>
                    <a:pt x="2413756" y="1267288"/>
                  </a:cubicBezTo>
                  <a:cubicBezTo>
                    <a:pt x="2413756" y="1879704"/>
                    <a:pt x="1948779" y="2390660"/>
                    <a:pt x="1330653" y="2508829"/>
                  </a:cubicBezTo>
                  <a:lnTo>
                    <a:pt x="1295443" y="2513849"/>
                  </a:lnTo>
                  <a:lnTo>
                    <a:pt x="1249882" y="2397551"/>
                  </a:lnTo>
                  <a:cubicBezTo>
                    <a:pt x="1078278" y="2018511"/>
                    <a:pt x="714897" y="1733703"/>
                    <a:pt x="273378" y="1649296"/>
                  </a:cubicBezTo>
                  <a:lnTo>
                    <a:pt x="238168" y="1644276"/>
                  </a:lnTo>
                  <a:lnTo>
                    <a:pt x="238221" y="1644141"/>
                  </a:lnTo>
                  <a:cubicBezTo>
                    <a:pt x="277855" y="1525093"/>
                    <a:pt x="299206" y="1398520"/>
                    <a:pt x="299206" y="1267288"/>
                  </a:cubicBezTo>
                  <a:cubicBezTo>
                    <a:pt x="299206" y="1004824"/>
                    <a:pt x="213802" y="760996"/>
                    <a:pt x="67540" y="558735"/>
                  </a:cubicBezTo>
                  <a:lnTo>
                    <a:pt x="0" y="474353"/>
                  </a:lnTo>
                  <a:lnTo>
                    <a:pt x="10548" y="461175"/>
                  </a:lnTo>
                  <a:cubicBezTo>
                    <a:pt x="259347" y="179524"/>
                    <a:pt x="635870" y="0"/>
                    <a:pt x="1057275" y="0"/>
                  </a:cubicBezTo>
                  <a:close/>
                </a:path>
              </a:pathLst>
            </a:custGeom>
            <a:solidFill>
              <a:schemeClr val="accent1">
                <a:lumMod val="20000"/>
                <a:lumOff val="80000"/>
                <a:alpha val="5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2800" dirty="0">
                  <a:solidFill>
                    <a:schemeClr val="tx1"/>
                  </a:solidFill>
                </a:rPr>
                <a:t>Stunting</a:t>
              </a:r>
            </a:p>
            <a:p>
              <a:pPr algn="ctr"/>
              <a:r>
                <a:rPr lang="en-US" sz="2800" dirty="0">
                  <a:solidFill>
                    <a:schemeClr val="tx1"/>
                  </a:solidFill>
                </a:rPr>
                <a:t>(0)</a:t>
              </a:r>
            </a:p>
          </p:txBody>
        </p:sp>
        <p:sp>
          <p:nvSpPr>
            <p:cNvPr id="103" name="Freeform: Shape 19">
              <a:extLst>
                <a:ext uri="{FF2B5EF4-FFF2-40B4-BE49-F238E27FC236}">
                  <a16:creationId xmlns:a16="http://schemas.microsoft.com/office/drawing/2014/main" xmlns="" id="{512DA73F-C16C-419C-868C-17BF02D85DD1}"/>
                </a:ext>
              </a:extLst>
            </p:cNvPr>
            <p:cNvSpPr/>
            <p:nvPr/>
          </p:nvSpPr>
          <p:spPr>
            <a:xfrm>
              <a:off x="2333026" y="2974330"/>
              <a:ext cx="357252" cy="327506"/>
            </a:xfrm>
            <a:custGeom>
              <a:avLst/>
              <a:gdLst>
                <a:gd name="connsiteX0" fmla="*/ 238168 w 476336"/>
                <a:gd name="connsiteY0" fmla="*/ 0 h 436674"/>
                <a:gd name="connsiteX1" fmla="*/ 376860 w 476336"/>
                <a:gd name="connsiteY1" fmla="*/ 6543 h 436674"/>
                <a:gd name="connsiteX2" fmla="*/ 476336 w 476336"/>
                <a:gd name="connsiteY2" fmla="*/ 20727 h 436674"/>
                <a:gd name="connsiteX3" fmla="*/ 430775 w 476336"/>
                <a:gd name="connsiteY3" fmla="*/ 137025 h 436674"/>
                <a:gd name="connsiteX4" fmla="*/ 305708 w 476336"/>
                <a:gd name="connsiteY4" fmla="*/ 352292 h 436674"/>
                <a:gd name="connsiteX5" fmla="*/ 238168 w 476336"/>
                <a:gd name="connsiteY5" fmla="*/ 436674 h 436674"/>
                <a:gd name="connsiteX6" fmla="*/ 170628 w 476336"/>
                <a:gd name="connsiteY6" fmla="*/ 352292 h 436674"/>
                <a:gd name="connsiteX7" fmla="*/ 45561 w 476336"/>
                <a:gd name="connsiteY7" fmla="*/ 137025 h 436674"/>
                <a:gd name="connsiteX8" fmla="*/ 0 w 476336"/>
                <a:gd name="connsiteY8" fmla="*/ 20727 h 436674"/>
                <a:gd name="connsiteX9" fmla="*/ 99476 w 476336"/>
                <a:gd name="connsiteY9" fmla="*/ 6543 h 436674"/>
                <a:gd name="connsiteX10" fmla="*/ 238168 w 476336"/>
                <a:gd name="connsiteY10" fmla="*/ 0 h 436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6336" h="436674">
                  <a:moveTo>
                    <a:pt x="238168" y="0"/>
                  </a:moveTo>
                  <a:cubicBezTo>
                    <a:pt x="284991" y="0"/>
                    <a:pt x="331260" y="2216"/>
                    <a:pt x="376860" y="6543"/>
                  </a:cubicBezTo>
                  <a:lnTo>
                    <a:pt x="476336" y="20727"/>
                  </a:lnTo>
                  <a:lnTo>
                    <a:pt x="430775" y="137025"/>
                  </a:lnTo>
                  <a:cubicBezTo>
                    <a:pt x="396454" y="212833"/>
                    <a:pt x="354463" y="284872"/>
                    <a:pt x="305708" y="352292"/>
                  </a:cubicBezTo>
                  <a:lnTo>
                    <a:pt x="238168" y="436674"/>
                  </a:lnTo>
                  <a:lnTo>
                    <a:pt x="170628" y="352292"/>
                  </a:lnTo>
                  <a:cubicBezTo>
                    <a:pt x="121874" y="284872"/>
                    <a:pt x="79882" y="212833"/>
                    <a:pt x="45561" y="137025"/>
                  </a:cubicBezTo>
                  <a:lnTo>
                    <a:pt x="0" y="20727"/>
                  </a:lnTo>
                  <a:lnTo>
                    <a:pt x="99476" y="6543"/>
                  </a:lnTo>
                  <a:cubicBezTo>
                    <a:pt x="145077" y="2216"/>
                    <a:pt x="191345" y="0"/>
                    <a:pt x="238168" y="0"/>
                  </a:cubicBezTo>
                  <a:close/>
                </a:path>
              </a:pathLst>
            </a:cu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fr-FR" sz="2800" dirty="0">
                  <a:solidFill>
                    <a:schemeClr val="tx1"/>
                  </a:solidFill>
                </a:rPr>
                <a:t>4</a:t>
              </a:r>
              <a:endParaRPr lang="en-US" sz="2800" dirty="0">
                <a:solidFill>
                  <a:schemeClr val="tx1"/>
                </a:solidFill>
              </a:endParaRPr>
            </a:p>
          </p:txBody>
        </p:sp>
        <p:sp>
          <p:nvSpPr>
            <p:cNvPr id="104" name="Freeform: Shape 16">
              <a:extLst>
                <a:ext uri="{FF2B5EF4-FFF2-40B4-BE49-F238E27FC236}">
                  <a16:creationId xmlns:a16="http://schemas.microsoft.com/office/drawing/2014/main" xmlns="" id="{EA24E922-D6F3-4497-BED5-B05F50FD25AF}"/>
                </a:ext>
              </a:extLst>
            </p:cNvPr>
            <p:cNvSpPr/>
            <p:nvPr/>
          </p:nvSpPr>
          <p:spPr>
            <a:xfrm>
              <a:off x="1494291" y="3301836"/>
              <a:ext cx="2034722" cy="1573427"/>
            </a:xfrm>
            <a:custGeom>
              <a:avLst/>
              <a:gdLst>
                <a:gd name="connsiteX0" fmla="*/ 1356481 w 2712962"/>
                <a:gd name="connsiteY0" fmla="*/ 0 h 2097902"/>
                <a:gd name="connsiteX1" fmla="*/ 1367029 w 2712962"/>
                <a:gd name="connsiteY1" fmla="*/ 13178 h 2097902"/>
                <a:gd name="connsiteX2" fmla="*/ 2413756 w 2712962"/>
                <a:gd name="connsiteY2" fmla="*/ 474353 h 2097902"/>
                <a:gd name="connsiteX3" fmla="*/ 2552448 w 2712962"/>
                <a:gd name="connsiteY3" fmla="*/ 467810 h 2097902"/>
                <a:gd name="connsiteX4" fmla="*/ 2651924 w 2712962"/>
                <a:gd name="connsiteY4" fmla="*/ 453626 h 2097902"/>
                <a:gd name="connsiteX5" fmla="*/ 2651977 w 2712962"/>
                <a:gd name="connsiteY5" fmla="*/ 453761 h 2097902"/>
                <a:gd name="connsiteX6" fmla="*/ 2712962 w 2712962"/>
                <a:gd name="connsiteY6" fmla="*/ 830614 h 2097902"/>
                <a:gd name="connsiteX7" fmla="*/ 1356481 w 2712962"/>
                <a:gd name="connsiteY7" fmla="*/ 2097902 h 2097902"/>
                <a:gd name="connsiteX8" fmla="*/ 0 w 2712962"/>
                <a:gd name="connsiteY8" fmla="*/ 830614 h 2097902"/>
                <a:gd name="connsiteX9" fmla="*/ 60985 w 2712962"/>
                <a:gd name="connsiteY9" fmla="*/ 453761 h 2097902"/>
                <a:gd name="connsiteX10" fmla="*/ 61038 w 2712962"/>
                <a:gd name="connsiteY10" fmla="*/ 453626 h 2097902"/>
                <a:gd name="connsiteX11" fmla="*/ 160514 w 2712962"/>
                <a:gd name="connsiteY11" fmla="*/ 467810 h 2097902"/>
                <a:gd name="connsiteX12" fmla="*/ 299206 w 2712962"/>
                <a:gd name="connsiteY12" fmla="*/ 474353 h 2097902"/>
                <a:gd name="connsiteX13" fmla="*/ 1345933 w 2712962"/>
                <a:gd name="connsiteY13" fmla="*/ 13178 h 2097902"/>
                <a:gd name="connsiteX14" fmla="*/ 1356481 w 2712962"/>
                <a:gd name="connsiteY14" fmla="*/ 0 h 209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12962" h="2097902">
                  <a:moveTo>
                    <a:pt x="1356481" y="0"/>
                  </a:moveTo>
                  <a:lnTo>
                    <a:pt x="1367029" y="13178"/>
                  </a:lnTo>
                  <a:cubicBezTo>
                    <a:pt x="1615828" y="294829"/>
                    <a:pt x="1992351" y="474353"/>
                    <a:pt x="2413756" y="474353"/>
                  </a:cubicBezTo>
                  <a:cubicBezTo>
                    <a:pt x="2460579" y="474353"/>
                    <a:pt x="2506848" y="472137"/>
                    <a:pt x="2552448" y="467810"/>
                  </a:cubicBezTo>
                  <a:lnTo>
                    <a:pt x="2651924" y="453626"/>
                  </a:lnTo>
                  <a:lnTo>
                    <a:pt x="2651977" y="453761"/>
                  </a:lnTo>
                  <a:cubicBezTo>
                    <a:pt x="2691611" y="572809"/>
                    <a:pt x="2712962" y="699382"/>
                    <a:pt x="2712962" y="830614"/>
                  </a:cubicBezTo>
                  <a:cubicBezTo>
                    <a:pt x="2712962" y="1530518"/>
                    <a:pt x="2105645" y="2097902"/>
                    <a:pt x="1356481" y="2097902"/>
                  </a:cubicBezTo>
                  <a:cubicBezTo>
                    <a:pt x="607317" y="2097902"/>
                    <a:pt x="0" y="1530518"/>
                    <a:pt x="0" y="830614"/>
                  </a:cubicBezTo>
                  <a:cubicBezTo>
                    <a:pt x="0" y="699382"/>
                    <a:pt x="21351" y="572809"/>
                    <a:pt x="60985" y="453761"/>
                  </a:cubicBezTo>
                  <a:lnTo>
                    <a:pt x="61038" y="453626"/>
                  </a:lnTo>
                  <a:lnTo>
                    <a:pt x="160514" y="467810"/>
                  </a:lnTo>
                  <a:cubicBezTo>
                    <a:pt x="206114" y="472137"/>
                    <a:pt x="252383" y="474353"/>
                    <a:pt x="299206" y="474353"/>
                  </a:cubicBezTo>
                  <a:cubicBezTo>
                    <a:pt x="720611" y="474353"/>
                    <a:pt x="1097134" y="294829"/>
                    <a:pt x="1345933" y="13178"/>
                  </a:cubicBezTo>
                  <a:lnTo>
                    <a:pt x="1356481" y="0"/>
                  </a:lnTo>
                  <a:close/>
                </a:path>
              </a:pathLst>
            </a:custGeom>
            <a:solidFill>
              <a:schemeClr val="accent1">
                <a:lumMod val="20000"/>
                <a:lumOff val="80000"/>
                <a:alpha val="5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2800" dirty="0">
                  <a:solidFill>
                    <a:schemeClr val="tx1"/>
                  </a:solidFill>
                </a:rPr>
                <a:t>Overweight</a:t>
              </a:r>
            </a:p>
            <a:p>
              <a:pPr algn="ctr"/>
              <a:r>
                <a:rPr lang="en-US" sz="2800" dirty="0">
                  <a:solidFill>
                    <a:schemeClr val="tx1"/>
                  </a:solidFill>
                </a:rPr>
                <a:t>(0)</a:t>
              </a:r>
            </a:p>
            <a:p>
              <a:pPr algn="ctr"/>
              <a:endParaRPr lang="en-US" sz="2800" dirty="0">
                <a:solidFill>
                  <a:schemeClr val="tx1"/>
                </a:solidFill>
              </a:endParaRPr>
            </a:p>
          </p:txBody>
        </p:sp>
      </p:grpSp>
      <p:grpSp>
        <p:nvGrpSpPr>
          <p:cNvPr id="105" name="Group 104">
            <a:extLst>
              <a:ext uri="{FF2B5EF4-FFF2-40B4-BE49-F238E27FC236}">
                <a16:creationId xmlns:a16="http://schemas.microsoft.com/office/drawing/2014/main" xmlns="" id="{436CD6B8-4284-4989-8E67-640DA4EB877E}"/>
              </a:ext>
            </a:extLst>
          </p:cNvPr>
          <p:cNvGrpSpPr/>
          <p:nvPr/>
        </p:nvGrpSpPr>
        <p:grpSpPr>
          <a:xfrm>
            <a:off x="11570645" y="6973292"/>
            <a:ext cx="4219222" cy="5023026"/>
            <a:chOff x="5322487" y="352776"/>
            <a:chExt cx="3582203" cy="4155742"/>
          </a:xfrm>
        </p:grpSpPr>
        <p:sp>
          <p:nvSpPr>
            <p:cNvPr id="106" name="TextBox 17">
              <a:extLst>
                <a:ext uri="{FF2B5EF4-FFF2-40B4-BE49-F238E27FC236}">
                  <a16:creationId xmlns:a16="http://schemas.microsoft.com/office/drawing/2014/main" xmlns="" id="{66669DDB-744E-4DC4-998A-158C86A75433}"/>
                </a:ext>
              </a:extLst>
            </p:cNvPr>
            <p:cNvSpPr txBox="1"/>
            <p:nvPr/>
          </p:nvSpPr>
          <p:spPr>
            <a:xfrm>
              <a:off x="5404057" y="2293191"/>
              <a:ext cx="3500633" cy="2215327"/>
            </a:xfrm>
            <a:prstGeom prst="rect">
              <a:avLst/>
            </a:prstGeom>
            <a:noFill/>
            <a:ln>
              <a:noFill/>
            </a:ln>
          </p:spPr>
          <p:txBody>
            <a:bodyPr wrap="square" rtlCol="0">
              <a:spAutoFit/>
            </a:bodyPr>
            <a:lstStyle/>
            <a:p>
              <a:r>
                <a:rPr lang="fr-FR" sz="2800" b="1" dirty="0"/>
                <a:t>   </a:t>
              </a:r>
              <a:r>
                <a:rPr lang="en-US" sz="2800" b="1" dirty="0"/>
                <a:t>Stunting</a:t>
              </a:r>
              <a:r>
                <a:rPr lang="fr-FR" sz="2800" b="1" dirty="0"/>
                <a:t> and </a:t>
              </a:r>
              <a:r>
                <a:rPr lang="en-US" sz="2800" b="1" dirty="0"/>
                <a:t>overweight</a:t>
              </a:r>
              <a:endParaRPr lang="en-US" sz="2800" dirty="0"/>
            </a:p>
            <a:p>
              <a:r>
                <a:rPr lang="fr-FR" sz="2800" dirty="0"/>
                <a:t>   Liberia</a:t>
              </a:r>
            </a:p>
            <a:p>
              <a:endParaRPr lang="fr-FR" sz="2800" dirty="0"/>
            </a:p>
            <a:p>
              <a:r>
                <a:rPr lang="fr-FR" sz="2800" b="1" dirty="0"/>
                <a:t>  Triple </a:t>
              </a:r>
              <a:r>
                <a:rPr lang="en-US" sz="2800" b="1" dirty="0"/>
                <a:t>burden</a:t>
              </a:r>
              <a:r>
                <a:rPr lang="fr-FR" sz="2800" b="1" dirty="0"/>
                <a:t> </a:t>
              </a:r>
            </a:p>
            <a:p>
              <a:pPr marL="177800" indent="-177800"/>
              <a:r>
                <a:rPr lang="en-US" sz="2800" dirty="0"/>
                <a:t>   Guinea, </a:t>
              </a:r>
              <a:r>
                <a:rPr lang="fr-FR" sz="2800" dirty="0"/>
                <a:t>Mali, Sierra  Leone and Niger</a:t>
              </a:r>
            </a:p>
          </p:txBody>
        </p:sp>
        <p:sp>
          <p:nvSpPr>
            <p:cNvPr id="107" name="TextBox 3">
              <a:extLst>
                <a:ext uri="{FF2B5EF4-FFF2-40B4-BE49-F238E27FC236}">
                  <a16:creationId xmlns:a16="http://schemas.microsoft.com/office/drawing/2014/main" xmlns="" id="{DD6C4491-EB18-462F-A889-84710D3A43A1}"/>
                </a:ext>
              </a:extLst>
            </p:cNvPr>
            <p:cNvSpPr txBox="1"/>
            <p:nvPr/>
          </p:nvSpPr>
          <p:spPr>
            <a:xfrm>
              <a:off x="5322487" y="352776"/>
              <a:ext cx="3543300" cy="2215327"/>
            </a:xfrm>
            <a:prstGeom prst="rect">
              <a:avLst/>
            </a:prstGeom>
            <a:noFill/>
            <a:ln>
              <a:noFill/>
            </a:ln>
          </p:spPr>
          <p:txBody>
            <a:bodyPr wrap="square" rtlCol="0">
              <a:spAutoFit/>
            </a:bodyPr>
            <a:lstStyle/>
            <a:p>
              <a:pPr lvl="0"/>
              <a:r>
                <a:rPr lang="en-US" sz="2800" b="1" dirty="0">
                  <a:solidFill>
                    <a:prstClr val="black"/>
                  </a:solidFill>
                </a:rPr>
                <a:t>   Stunting</a:t>
              </a:r>
              <a:r>
                <a:rPr lang="fr-FR" sz="2800" b="1" dirty="0">
                  <a:solidFill>
                    <a:prstClr val="black"/>
                  </a:solidFill>
                </a:rPr>
                <a:t> and </a:t>
              </a:r>
              <a:r>
                <a:rPr lang="en-US" sz="2800" b="1" dirty="0">
                  <a:solidFill>
                    <a:prstClr val="black"/>
                  </a:solidFill>
                </a:rPr>
                <a:t>anaemia</a:t>
              </a:r>
            </a:p>
            <a:p>
              <a:r>
                <a:rPr lang="fr-FR" sz="2800" dirty="0">
                  <a:solidFill>
                    <a:prstClr val="black"/>
                  </a:solidFill>
                </a:rPr>
                <a:t>   Benin and </a:t>
              </a:r>
              <a:r>
                <a:rPr lang="fr-FR" sz="2800" dirty="0"/>
                <a:t>Nigeria</a:t>
              </a:r>
            </a:p>
            <a:p>
              <a:pPr lvl="0"/>
              <a:r>
                <a:rPr lang="fr-FR" sz="2800" b="1" dirty="0">
                  <a:solidFill>
                    <a:prstClr val="black"/>
                  </a:solidFill>
                </a:rPr>
                <a:t>        </a:t>
              </a:r>
            </a:p>
            <a:p>
              <a:pPr lvl="0"/>
              <a:r>
                <a:rPr lang="fr-FR" sz="2800" b="1" dirty="0">
                  <a:solidFill>
                    <a:prstClr val="black"/>
                  </a:solidFill>
                </a:rPr>
                <a:t>   </a:t>
              </a:r>
              <a:r>
                <a:rPr lang="en-US" sz="2800" b="1" dirty="0">
                  <a:solidFill>
                    <a:prstClr val="black"/>
                  </a:solidFill>
                </a:rPr>
                <a:t>Anemia</a:t>
              </a:r>
              <a:r>
                <a:rPr lang="fr-FR" sz="2800" b="1" dirty="0">
                  <a:solidFill>
                    <a:prstClr val="black"/>
                  </a:solidFill>
                </a:rPr>
                <a:t> and </a:t>
              </a:r>
              <a:r>
                <a:rPr lang="en-US" sz="2800" b="1" dirty="0">
                  <a:solidFill>
                    <a:prstClr val="black"/>
                  </a:solidFill>
                </a:rPr>
                <a:t>overweight</a:t>
              </a:r>
              <a:endParaRPr lang="en-US" sz="2800" dirty="0">
                <a:solidFill>
                  <a:prstClr val="black"/>
                </a:solidFill>
              </a:endParaRPr>
            </a:p>
            <a:p>
              <a:r>
                <a:rPr lang="en-US" sz="2800" dirty="0">
                  <a:solidFill>
                    <a:prstClr val="black"/>
                  </a:solidFill>
                </a:rPr>
                <a:t>   Gambia and </a:t>
              </a:r>
              <a:r>
                <a:rPr lang="nl-BE" sz="2800" dirty="0">
                  <a:solidFill>
                    <a:prstClr val="black"/>
                  </a:solidFill>
                </a:rPr>
                <a:t>Ivory Coast</a:t>
              </a:r>
              <a:endParaRPr lang="en-US" sz="2800" dirty="0">
                <a:solidFill>
                  <a:prstClr val="black"/>
                </a:solidFill>
              </a:endParaRPr>
            </a:p>
            <a:p>
              <a:pPr marL="160735" indent="-160735">
                <a:buFontTx/>
                <a:buChar char="-"/>
              </a:pPr>
              <a:endParaRPr lang="en-US" sz="2800" dirty="0">
                <a:solidFill>
                  <a:prstClr val="black"/>
                </a:solidFill>
              </a:endParaRPr>
            </a:p>
          </p:txBody>
        </p:sp>
        <p:grpSp>
          <p:nvGrpSpPr>
            <p:cNvPr id="108" name="Groep 17">
              <a:extLst>
                <a:ext uri="{FF2B5EF4-FFF2-40B4-BE49-F238E27FC236}">
                  <a16:creationId xmlns:a16="http://schemas.microsoft.com/office/drawing/2014/main" xmlns="" id="{CAE68330-5E3B-41C8-B4A4-77679C5571AD}"/>
                </a:ext>
              </a:extLst>
            </p:cNvPr>
            <p:cNvGrpSpPr/>
            <p:nvPr/>
          </p:nvGrpSpPr>
          <p:grpSpPr>
            <a:xfrm>
              <a:off x="5338915" y="450651"/>
              <a:ext cx="187115" cy="3324873"/>
              <a:chOff x="12660869" y="-2352219"/>
              <a:chExt cx="185296" cy="4464887"/>
            </a:xfrm>
          </p:grpSpPr>
          <p:sp>
            <p:nvSpPr>
              <p:cNvPr id="109" name="TextBox 25">
                <a:extLst>
                  <a:ext uri="{FF2B5EF4-FFF2-40B4-BE49-F238E27FC236}">
                    <a16:creationId xmlns:a16="http://schemas.microsoft.com/office/drawing/2014/main" xmlns="" id="{12C9AB94-3129-4053-B5FE-279FEC78BF28}"/>
                  </a:ext>
                </a:extLst>
              </p:cNvPr>
              <p:cNvSpPr txBox="1"/>
              <p:nvPr/>
            </p:nvSpPr>
            <p:spPr>
              <a:xfrm>
                <a:off x="12673463" y="-1059904"/>
                <a:ext cx="164306" cy="581303"/>
              </a:xfrm>
              <a:prstGeom prst="rect">
                <a:avLst/>
              </a:prstGeom>
              <a:solidFill>
                <a:schemeClr val="accent2">
                  <a:lumMod val="20000"/>
                  <a:lumOff val="80000"/>
                </a:schemeClr>
              </a:solidFill>
            </p:spPr>
            <p:txBody>
              <a:bodyPr wrap="square" rtlCol="0">
                <a:spAutoFit/>
              </a:bodyPr>
              <a:lstStyle/>
              <a:p>
                <a:endParaRPr lang="en-US" sz="2800" dirty="0"/>
              </a:p>
            </p:txBody>
          </p:sp>
          <p:sp>
            <p:nvSpPr>
              <p:cNvPr id="110" name="TextBox 26">
                <a:extLst>
                  <a:ext uri="{FF2B5EF4-FFF2-40B4-BE49-F238E27FC236}">
                    <a16:creationId xmlns:a16="http://schemas.microsoft.com/office/drawing/2014/main" xmlns="" id="{1449784A-60D4-4BBE-8A89-F24794240B59}"/>
                  </a:ext>
                </a:extLst>
              </p:cNvPr>
              <p:cNvSpPr txBox="1"/>
              <p:nvPr/>
            </p:nvSpPr>
            <p:spPr>
              <a:xfrm>
                <a:off x="12675165" y="173737"/>
                <a:ext cx="171000" cy="581303"/>
              </a:xfrm>
              <a:prstGeom prst="rect">
                <a:avLst/>
              </a:prstGeom>
              <a:solidFill>
                <a:srgbClr val="7030A0"/>
              </a:solidFill>
            </p:spPr>
            <p:txBody>
              <a:bodyPr wrap="square" rtlCol="0">
                <a:spAutoFit/>
              </a:bodyPr>
              <a:lstStyle/>
              <a:p>
                <a:endParaRPr lang="en-US" sz="2800" dirty="0"/>
              </a:p>
            </p:txBody>
          </p:sp>
          <p:sp>
            <p:nvSpPr>
              <p:cNvPr id="111" name="TextBox 27">
                <a:extLst>
                  <a:ext uri="{FF2B5EF4-FFF2-40B4-BE49-F238E27FC236}">
                    <a16:creationId xmlns:a16="http://schemas.microsoft.com/office/drawing/2014/main" xmlns="" id="{6BF19CBA-CC6F-47AA-BE6D-3B80B3C39561}"/>
                  </a:ext>
                </a:extLst>
              </p:cNvPr>
              <p:cNvSpPr txBox="1"/>
              <p:nvPr/>
            </p:nvSpPr>
            <p:spPr>
              <a:xfrm>
                <a:off x="12673463" y="1531365"/>
                <a:ext cx="150140" cy="581303"/>
              </a:xfrm>
              <a:prstGeom prst="rect">
                <a:avLst/>
              </a:prstGeom>
              <a:solidFill>
                <a:srgbClr val="FF0000">
                  <a:alpha val="52000"/>
                </a:srgbClr>
              </a:solidFill>
            </p:spPr>
            <p:txBody>
              <a:bodyPr wrap="square" rtlCol="0">
                <a:spAutoFit/>
              </a:bodyPr>
              <a:lstStyle/>
              <a:p>
                <a:endParaRPr lang="en-US" sz="2800" dirty="0"/>
              </a:p>
            </p:txBody>
          </p:sp>
          <p:sp>
            <p:nvSpPr>
              <p:cNvPr id="112" name="TextBox 28">
                <a:extLst>
                  <a:ext uri="{FF2B5EF4-FFF2-40B4-BE49-F238E27FC236}">
                    <a16:creationId xmlns:a16="http://schemas.microsoft.com/office/drawing/2014/main" xmlns="" id="{36AD49F4-80E8-41C4-97AB-0D607D6FCBC2}"/>
                  </a:ext>
                </a:extLst>
              </p:cNvPr>
              <p:cNvSpPr txBox="1"/>
              <p:nvPr/>
            </p:nvSpPr>
            <p:spPr>
              <a:xfrm>
                <a:off x="12660869" y="-2352219"/>
                <a:ext cx="164306" cy="581303"/>
              </a:xfrm>
              <a:prstGeom prst="rect">
                <a:avLst/>
              </a:prstGeom>
              <a:solidFill>
                <a:schemeClr val="accent6">
                  <a:lumMod val="20000"/>
                  <a:lumOff val="80000"/>
                </a:schemeClr>
              </a:solidFill>
            </p:spPr>
            <p:txBody>
              <a:bodyPr wrap="square" rtlCol="0">
                <a:spAutoFit/>
              </a:bodyPr>
              <a:lstStyle/>
              <a:p>
                <a:endParaRPr lang="en-US" sz="2800" dirty="0"/>
              </a:p>
            </p:txBody>
          </p:sp>
        </p:grpSp>
      </p:grpSp>
      <p:sp>
        <p:nvSpPr>
          <p:cNvPr id="113" name="TextBox 3">
            <a:extLst>
              <a:ext uri="{FF2B5EF4-FFF2-40B4-BE49-F238E27FC236}">
                <a16:creationId xmlns:a16="http://schemas.microsoft.com/office/drawing/2014/main" xmlns="" id="{7C322B9F-DA78-4901-BE53-CE05211EB0BE}"/>
              </a:ext>
            </a:extLst>
          </p:cNvPr>
          <p:cNvSpPr txBox="1"/>
          <p:nvPr/>
        </p:nvSpPr>
        <p:spPr>
          <a:xfrm>
            <a:off x="5584013" y="13083721"/>
            <a:ext cx="9104522" cy="1384995"/>
          </a:xfrm>
          <a:prstGeom prst="rect">
            <a:avLst/>
          </a:prstGeom>
          <a:noFill/>
          <a:ln>
            <a:noFill/>
          </a:ln>
        </p:spPr>
        <p:txBody>
          <a:bodyPr wrap="square" rtlCol="0">
            <a:spAutoFit/>
          </a:bodyPr>
          <a:lstStyle/>
          <a:p>
            <a:pPr lvl="0"/>
            <a:r>
              <a:rPr lang="fr-FR" sz="2800" b="1" dirty="0">
                <a:solidFill>
                  <a:prstClr val="black"/>
                </a:solidFill>
              </a:rPr>
              <a:t>Single </a:t>
            </a:r>
            <a:r>
              <a:rPr lang="en-US" sz="2800" b="1" dirty="0">
                <a:solidFill>
                  <a:prstClr val="black"/>
                </a:solidFill>
              </a:rPr>
              <a:t>burden</a:t>
            </a:r>
            <a:r>
              <a:rPr lang="fr-FR" sz="2800" b="1" dirty="0">
                <a:solidFill>
                  <a:prstClr val="black"/>
                </a:solidFill>
              </a:rPr>
              <a:t> of Anaemia</a:t>
            </a:r>
            <a:endParaRPr lang="en-US" sz="2800" b="1" dirty="0">
              <a:solidFill>
                <a:prstClr val="black"/>
              </a:solidFill>
            </a:endParaRPr>
          </a:p>
          <a:p>
            <a:r>
              <a:rPr lang="fr-FR" sz="2800" dirty="0"/>
              <a:t>Burkina faso, Senegal, Ghana,  </a:t>
            </a:r>
            <a:r>
              <a:rPr lang="fr-FR" sz="2800" dirty="0">
                <a:solidFill>
                  <a:prstClr val="black"/>
                </a:solidFill>
              </a:rPr>
              <a:t>Togo, </a:t>
            </a:r>
            <a:r>
              <a:rPr lang="en-US" sz="2800" dirty="0">
                <a:solidFill>
                  <a:prstClr val="black"/>
                </a:solidFill>
              </a:rPr>
              <a:t>Mauritania</a:t>
            </a:r>
            <a:r>
              <a:rPr lang="fr-FR" sz="2800" dirty="0">
                <a:solidFill>
                  <a:prstClr val="black"/>
                </a:solidFill>
              </a:rPr>
              <a:t> and Cabo Verde</a:t>
            </a:r>
          </a:p>
        </p:txBody>
      </p:sp>
      <p:sp>
        <p:nvSpPr>
          <p:cNvPr id="114" name="Slide Number Placeholder 11">
            <a:extLst>
              <a:ext uri="{FF2B5EF4-FFF2-40B4-BE49-F238E27FC236}">
                <a16:creationId xmlns:a16="http://schemas.microsoft.com/office/drawing/2014/main" xmlns="" id="{A4FAA403-68E1-40E0-B240-FDEF8BB34967}"/>
              </a:ext>
            </a:extLst>
          </p:cNvPr>
          <p:cNvSpPr txBox="1">
            <a:spLocks/>
          </p:cNvSpPr>
          <p:nvPr/>
        </p:nvSpPr>
        <p:spPr>
          <a:xfrm>
            <a:off x="11910257" y="12226272"/>
            <a:ext cx="2423265" cy="441325"/>
          </a:xfrm>
          <a:prstGeom prst="rect">
            <a:avLst/>
          </a:prstGeom>
        </p:spPr>
        <p:txBody>
          <a:bodyPr vert="horz" lIns="91440" tIns="45720" rIns="91440" bIns="45720" rtlCol="0" anchor="ctr"/>
          <a:lstStyle>
            <a:defPPr>
              <a:defRPr lang="en-US"/>
            </a:defPPr>
            <a:lvl1pPr marL="0" algn="r" defTabSz="457200" rtl="0" eaLnBrk="1" latinLnBrk="0" hangingPunct="1">
              <a:defRPr sz="3768"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09CB8C7-2303-41FE-8819-776DBF3BAA25}" type="slidenum">
              <a:rPr lang="en-US" sz="1100" smtClean="0">
                <a:solidFill>
                  <a:schemeClr val="bg1"/>
                </a:solidFill>
              </a:rPr>
              <a:pPr/>
              <a:t>1</a:t>
            </a:fld>
            <a:endParaRPr lang="en-US" sz="1100">
              <a:solidFill>
                <a:schemeClr val="bg1"/>
              </a:solidFill>
            </a:endParaRPr>
          </a:p>
        </p:txBody>
      </p:sp>
      <p:cxnSp>
        <p:nvCxnSpPr>
          <p:cNvPr id="115" name="Straight Connector 114">
            <a:extLst>
              <a:ext uri="{FF2B5EF4-FFF2-40B4-BE49-F238E27FC236}">
                <a16:creationId xmlns:a16="http://schemas.microsoft.com/office/drawing/2014/main" xmlns="" id="{DC10A593-2165-4FED-B340-3137BD3CB598}"/>
              </a:ext>
            </a:extLst>
          </p:cNvPr>
          <p:cNvCxnSpPr>
            <a:cxnSpLocks/>
          </p:cNvCxnSpPr>
          <p:nvPr/>
        </p:nvCxnSpPr>
        <p:spPr>
          <a:xfrm flipH="1">
            <a:off x="7049475" y="8654005"/>
            <a:ext cx="5189" cy="4230151"/>
          </a:xfrm>
          <a:prstGeom prst="line">
            <a:avLst/>
          </a:prstGeom>
        </p:spPr>
        <p:style>
          <a:lnRef idx="1">
            <a:schemeClr val="accent1"/>
          </a:lnRef>
          <a:fillRef idx="0">
            <a:schemeClr val="accent1"/>
          </a:fillRef>
          <a:effectRef idx="0">
            <a:schemeClr val="accent1"/>
          </a:effectRef>
          <a:fontRef idx="minor">
            <a:schemeClr val="tx1"/>
          </a:fontRef>
        </p:style>
      </p:cxnSp>
      <p:sp>
        <p:nvSpPr>
          <p:cNvPr id="116" name="Oval 115">
            <a:extLst>
              <a:ext uri="{FF2B5EF4-FFF2-40B4-BE49-F238E27FC236}">
                <a16:creationId xmlns:a16="http://schemas.microsoft.com/office/drawing/2014/main" xmlns="" id="{4BED7B04-4291-4A1F-A4D5-93BF5E3AFF05}"/>
              </a:ext>
            </a:extLst>
          </p:cNvPr>
          <p:cNvSpPr/>
          <p:nvPr/>
        </p:nvSpPr>
        <p:spPr>
          <a:xfrm>
            <a:off x="5644937" y="6603519"/>
            <a:ext cx="3233314" cy="3323681"/>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78" name="Chart 77">
            <a:extLst>
              <a:ext uri="{FF2B5EF4-FFF2-40B4-BE49-F238E27FC236}">
                <a16:creationId xmlns:a16="http://schemas.microsoft.com/office/drawing/2014/main" xmlns="" id="{301D49F4-F380-400F-98BF-1F20A221108F}"/>
              </a:ext>
            </a:extLst>
          </p:cNvPr>
          <p:cNvGraphicFramePr>
            <a:graphicFrameLocks/>
          </p:cNvGraphicFramePr>
          <p:nvPr>
            <p:extLst>
              <p:ext uri="{D42A27DB-BD31-4B8C-83A1-F6EECF244321}">
                <p14:modId xmlns:p14="http://schemas.microsoft.com/office/powerpoint/2010/main" val="2606247515"/>
              </p:ext>
            </p:extLst>
          </p:nvPr>
        </p:nvGraphicFramePr>
        <p:xfrm>
          <a:off x="14862319" y="21402730"/>
          <a:ext cx="15624178" cy="12756301"/>
        </p:xfrm>
        <a:graphic>
          <a:graphicData uri="http://schemas.openxmlformats.org/drawingml/2006/chart">
            <c:chart xmlns:c="http://schemas.openxmlformats.org/drawingml/2006/chart" xmlns:r="http://schemas.openxmlformats.org/officeDocument/2006/relationships" r:id="rId4"/>
          </a:graphicData>
        </a:graphic>
      </p:graphicFrame>
      <p:sp>
        <p:nvSpPr>
          <p:cNvPr id="20" name="Rectangle 19">
            <a:extLst>
              <a:ext uri="{FF2B5EF4-FFF2-40B4-BE49-F238E27FC236}">
                <a16:creationId xmlns:a16="http://schemas.microsoft.com/office/drawing/2014/main" xmlns="" id="{C28DFBA4-2F1A-472D-99E4-6A89C9D1C361}"/>
              </a:ext>
            </a:extLst>
          </p:cNvPr>
          <p:cNvSpPr/>
          <p:nvPr/>
        </p:nvSpPr>
        <p:spPr>
          <a:xfrm>
            <a:off x="0" y="0"/>
            <a:ext cx="28711525" cy="35936238"/>
          </a:xfrm>
          <a:prstGeom prst="rect">
            <a:avLst/>
          </a:prstGeom>
          <a:noFill/>
          <a:ln w="1016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xmlns="" id="{42000154-1BC4-48D3-A513-54938B9CEB6F}"/>
              </a:ext>
            </a:extLst>
          </p:cNvPr>
          <p:cNvSpPr/>
          <p:nvPr/>
        </p:nvSpPr>
        <p:spPr>
          <a:xfrm>
            <a:off x="22737527" y="2814622"/>
            <a:ext cx="5600500" cy="461665"/>
          </a:xfrm>
          <a:prstGeom prst="rect">
            <a:avLst/>
          </a:prstGeom>
        </p:spPr>
        <p:txBody>
          <a:bodyPr wrap="square">
            <a:spAutoFit/>
          </a:bodyPr>
          <a:lstStyle/>
          <a:p>
            <a:r>
              <a:rPr lang="en-US" sz="2400" b="1" i="1" dirty="0"/>
              <a:t>https://westafrica.transformnutrition.org/</a:t>
            </a:r>
          </a:p>
        </p:txBody>
      </p:sp>
      <p:graphicFrame>
        <p:nvGraphicFramePr>
          <p:cNvPr id="72" name="Chart 71">
            <a:extLst>
              <a:ext uri="{FF2B5EF4-FFF2-40B4-BE49-F238E27FC236}">
                <a16:creationId xmlns:a16="http://schemas.microsoft.com/office/drawing/2014/main" xmlns="" id="{170719BA-D7FB-441B-8F01-2B87F83D2666}"/>
              </a:ext>
            </a:extLst>
          </p:cNvPr>
          <p:cNvGraphicFramePr>
            <a:graphicFrameLocks/>
          </p:cNvGraphicFramePr>
          <p:nvPr>
            <p:extLst>
              <p:ext uri="{D42A27DB-BD31-4B8C-83A1-F6EECF244321}">
                <p14:modId xmlns:p14="http://schemas.microsoft.com/office/powerpoint/2010/main" val="3264256756"/>
              </p:ext>
            </p:extLst>
          </p:nvPr>
        </p:nvGraphicFramePr>
        <p:xfrm>
          <a:off x="14361909" y="13404907"/>
          <a:ext cx="12865030" cy="731364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5" name="Chart 74">
            <a:extLst>
              <a:ext uri="{FF2B5EF4-FFF2-40B4-BE49-F238E27FC236}">
                <a16:creationId xmlns:a16="http://schemas.microsoft.com/office/drawing/2014/main" xmlns="" id="{B94337DF-9D22-41FE-9A09-FDA3CA74EBFB}"/>
              </a:ext>
            </a:extLst>
          </p:cNvPr>
          <p:cNvGraphicFramePr>
            <a:graphicFrameLocks/>
          </p:cNvGraphicFramePr>
          <p:nvPr>
            <p:extLst>
              <p:ext uri="{D42A27DB-BD31-4B8C-83A1-F6EECF244321}">
                <p14:modId xmlns:p14="http://schemas.microsoft.com/office/powerpoint/2010/main" val="3401284777"/>
              </p:ext>
            </p:extLst>
          </p:nvPr>
        </p:nvGraphicFramePr>
        <p:xfrm>
          <a:off x="17386250" y="5632470"/>
          <a:ext cx="9840689" cy="6411872"/>
        </p:xfrm>
        <a:graphic>
          <a:graphicData uri="http://schemas.openxmlformats.org/drawingml/2006/chart">
            <c:chart xmlns:c="http://schemas.openxmlformats.org/drawingml/2006/chart" xmlns:r="http://schemas.openxmlformats.org/officeDocument/2006/relationships" r:id="rId6"/>
          </a:graphicData>
        </a:graphic>
      </p:graphicFrame>
      <p:sp>
        <p:nvSpPr>
          <p:cNvPr id="76" name="TextBox 75">
            <a:extLst>
              <a:ext uri="{FF2B5EF4-FFF2-40B4-BE49-F238E27FC236}">
                <a16:creationId xmlns:a16="http://schemas.microsoft.com/office/drawing/2014/main" xmlns="" id="{B8B99244-00EA-4553-9360-3602C4EA763A}"/>
              </a:ext>
            </a:extLst>
          </p:cNvPr>
          <p:cNvSpPr txBox="1"/>
          <p:nvPr/>
        </p:nvSpPr>
        <p:spPr>
          <a:xfrm>
            <a:off x="16399360" y="4690735"/>
            <a:ext cx="11653776" cy="523220"/>
          </a:xfrm>
          <a:prstGeom prst="rect">
            <a:avLst/>
          </a:prstGeom>
          <a:noFill/>
        </p:spPr>
        <p:txBody>
          <a:bodyPr wrap="square" rtlCol="0">
            <a:spAutoFit/>
          </a:bodyPr>
          <a:lstStyle/>
          <a:p>
            <a:r>
              <a:rPr lang="en-US" sz="2800" b="1" dirty="0"/>
              <a:t>Figure 2: Number of publications reporting on U5 nutrition indicators (n=230)</a:t>
            </a:r>
          </a:p>
        </p:txBody>
      </p:sp>
      <p:sp>
        <p:nvSpPr>
          <p:cNvPr id="80" name="TextBox 79">
            <a:extLst>
              <a:ext uri="{FF2B5EF4-FFF2-40B4-BE49-F238E27FC236}">
                <a16:creationId xmlns:a16="http://schemas.microsoft.com/office/drawing/2014/main" xmlns="" id="{4FC4C1DE-39D5-464B-B435-2E54811C48DF}"/>
              </a:ext>
            </a:extLst>
          </p:cNvPr>
          <p:cNvSpPr txBox="1"/>
          <p:nvPr/>
        </p:nvSpPr>
        <p:spPr>
          <a:xfrm>
            <a:off x="16442177" y="12268306"/>
            <a:ext cx="11422181" cy="954107"/>
          </a:xfrm>
          <a:prstGeom prst="rect">
            <a:avLst/>
          </a:prstGeom>
          <a:noFill/>
        </p:spPr>
        <p:txBody>
          <a:bodyPr wrap="square" rtlCol="0">
            <a:spAutoFit/>
          </a:bodyPr>
          <a:lstStyle/>
          <a:p>
            <a:r>
              <a:rPr lang="en-US" sz="2800" b="1" dirty="0"/>
              <a:t>Figure 3: Number of publications per area of research reporting on U5 nutrition indicators (n=230)</a:t>
            </a:r>
          </a:p>
        </p:txBody>
      </p:sp>
      <p:grpSp>
        <p:nvGrpSpPr>
          <p:cNvPr id="82" name="Groep 22">
            <a:extLst>
              <a:ext uri="{FF2B5EF4-FFF2-40B4-BE49-F238E27FC236}">
                <a16:creationId xmlns:a16="http://schemas.microsoft.com/office/drawing/2014/main" xmlns="" id="{F93BB3B7-CA06-4531-B38D-50A5606CEAFC}"/>
              </a:ext>
            </a:extLst>
          </p:cNvPr>
          <p:cNvGrpSpPr/>
          <p:nvPr/>
        </p:nvGrpSpPr>
        <p:grpSpPr>
          <a:xfrm>
            <a:off x="5284806" y="15640681"/>
            <a:ext cx="9921241" cy="10709438"/>
            <a:chOff x="1725716" y="1664703"/>
            <a:chExt cx="4349605" cy="4179441"/>
          </a:xfrm>
        </p:grpSpPr>
        <p:sp>
          <p:nvSpPr>
            <p:cNvPr id="83" name="Rectangle: Rounded Corners 2">
              <a:extLst>
                <a:ext uri="{FF2B5EF4-FFF2-40B4-BE49-F238E27FC236}">
                  <a16:creationId xmlns:a16="http://schemas.microsoft.com/office/drawing/2014/main" xmlns="" id="{C203D070-E23A-4D66-BA1A-DD8D2EAC6D62}"/>
                </a:ext>
              </a:extLst>
            </p:cNvPr>
            <p:cNvSpPr/>
            <p:nvPr/>
          </p:nvSpPr>
          <p:spPr>
            <a:xfrm>
              <a:off x="2203686" y="1679115"/>
              <a:ext cx="2507406" cy="3114039"/>
            </a:xfrm>
            <a:prstGeom prst="roundRect">
              <a:avLst/>
            </a:prstGeom>
            <a:solidFill>
              <a:schemeClr val="accent1">
                <a:lumMod val="40000"/>
                <a:lumOff val="6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2800" dirty="0">
                <a:solidFill>
                  <a:prstClr val="white"/>
                </a:solidFill>
                <a:latin typeface="Calibri" panose="020F0502020204030204"/>
              </a:endParaRPr>
            </a:p>
          </p:txBody>
        </p:sp>
        <p:sp>
          <p:nvSpPr>
            <p:cNvPr id="84" name="Rectangle: Rounded Corners 29">
              <a:extLst>
                <a:ext uri="{FF2B5EF4-FFF2-40B4-BE49-F238E27FC236}">
                  <a16:creationId xmlns:a16="http://schemas.microsoft.com/office/drawing/2014/main" xmlns="" id="{2A34AC43-79A1-4042-8D2F-0B9EB6ACCBDB}"/>
                </a:ext>
              </a:extLst>
            </p:cNvPr>
            <p:cNvSpPr/>
            <p:nvPr/>
          </p:nvSpPr>
          <p:spPr>
            <a:xfrm>
              <a:off x="1813448" y="3546059"/>
              <a:ext cx="3593306" cy="1772110"/>
            </a:xfrm>
            <a:prstGeom prst="roundRect">
              <a:avLst/>
            </a:prstGeom>
            <a:solidFill>
              <a:schemeClr val="accent2">
                <a:lumMod val="40000"/>
                <a:lumOff val="6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2800">
                <a:solidFill>
                  <a:prstClr val="white"/>
                </a:solidFill>
                <a:latin typeface="Calibri" panose="020F0502020204030204"/>
              </a:endParaRPr>
            </a:p>
          </p:txBody>
        </p:sp>
        <p:sp>
          <p:nvSpPr>
            <p:cNvPr id="85" name="Rectangle: Rounded Corners 30">
              <a:extLst>
                <a:ext uri="{FF2B5EF4-FFF2-40B4-BE49-F238E27FC236}">
                  <a16:creationId xmlns:a16="http://schemas.microsoft.com/office/drawing/2014/main" xmlns="" id="{6951999D-6079-40D5-B45C-A010CA0B195A}"/>
                </a:ext>
              </a:extLst>
            </p:cNvPr>
            <p:cNvSpPr/>
            <p:nvPr/>
          </p:nvSpPr>
          <p:spPr>
            <a:xfrm>
              <a:off x="3734227" y="1666167"/>
              <a:ext cx="1901306" cy="3894706"/>
            </a:xfrm>
            <a:prstGeom prst="roundRect">
              <a:avLst/>
            </a:prstGeom>
            <a:solidFill>
              <a:srgbClr val="AB68B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2800" dirty="0">
                <a:solidFill>
                  <a:prstClr val="white"/>
                </a:solidFill>
                <a:latin typeface="Calibri" panose="020F0502020204030204"/>
              </a:endParaRPr>
            </a:p>
          </p:txBody>
        </p:sp>
        <p:sp>
          <p:nvSpPr>
            <p:cNvPr id="86" name="Rectangle: Rounded Corners 31">
              <a:extLst>
                <a:ext uri="{FF2B5EF4-FFF2-40B4-BE49-F238E27FC236}">
                  <a16:creationId xmlns:a16="http://schemas.microsoft.com/office/drawing/2014/main" xmlns="" id="{05D24D3D-1573-4DD2-8EF1-0B5BEDF7CEF7}"/>
                </a:ext>
              </a:extLst>
            </p:cNvPr>
            <p:cNvSpPr/>
            <p:nvPr/>
          </p:nvSpPr>
          <p:spPr>
            <a:xfrm>
              <a:off x="2669858" y="2088913"/>
              <a:ext cx="2448973" cy="3755231"/>
            </a:xfrm>
            <a:prstGeom prst="roundRect">
              <a:avLst/>
            </a:prstGeom>
            <a:solidFill>
              <a:schemeClr val="accent6">
                <a:lumMod val="20000"/>
                <a:lumOff val="8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2800" dirty="0">
                <a:solidFill>
                  <a:prstClr val="white"/>
                </a:solidFill>
                <a:latin typeface="Calibri" panose="020F0502020204030204"/>
              </a:endParaRPr>
            </a:p>
          </p:txBody>
        </p:sp>
        <p:sp>
          <p:nvSpPr>
            <p:cNvPr id="87" name="TextBox 4">
              <a:extLst>
                <a:ext uri="{FF2B5EF4-FFF2-40B4-BE49-F238E27FC236}">
                  <a16:creationId xmlns:a16="http://schemas.microsoft.com/office/drawing/2014/main" xmlns="" id="{EC8A0112-138F-4CD2-930E-C3B4AD60617F}"/>
                </a:ext>
              </a:extLst>
            </p:cNvPr>
            <p:cNvSpPr txBox="1"/>
            <p:nvPr/>
          </p:nvSpPr>
          <p:spPr>
            <a:xfrm>
              <a:off x="3033042" y="5603989"/>
              <a:ext cx="1673125" cy="219716"/>
            </a:xfrm>
            <a:prstGeom prst="rect">
              <a:avLst/>
            </a:prstGeom>
            <a:noFill/>
          </p:spPr>
          <p:txBody>
            <a:bodyPr wrap="square" rtlCol="0">
              <a:spAutoFit/>
            </a:bodyPr>
            <a:lstStyle/>
            <a:p>
              <a:pPr defTabSz="685800"/>
              <a:r>
                <a:rPr lang="fr-FR" sz="2800" b="1" dirty="0">
                  <a:solidFill>
                    <a:prstClr val="black"/>
                  </a:solidFill>
                  <a:latin typeface="Calibri" panose="020F0502020204030204"/>
                </a:rPr>
                <a:t>Low </a:t>
              </a:r>
              <a:r>
                <a:rPr lang="en-US" sz="2800" b="1" dirty="0">
                  <a:solidFill>
                    <a:prstClr val="black"/>
                  </a:solidFill>
                  <a:latin typeface="Calibri" panose="020F0502020204030204"/>
                </a:rPr>
                <a:t>birth</a:t>
              </a:r>
              <a:r>
                <a:rPr lang="fr-FR" sz="2800" b="1" dirty="0">
                  <a:solidFill>
                    <a:prstClr val="black"/>
                  </a:solidFill>
                  <a:latin typeface="Calibri" panose="020F0502020204030204"/>
                </a:rPr>
                <a:t> </a:t>
              </a:r>
              <a:r>
                <a:rPr lang="en-US" sz="2800" b="1" dirty="0">
                  <a:solidFill>
                    <a:prstClr val="black"/>
                  </a:solidFill>
                  <a:latin typeface="Calibri" panose="020F0502020204030204"/>
                </a:rPr>
                <a:t>weight</a:t>
              </a:r>
            </a:p>
          </p:txBody>
        </p:sp>
        <p:sp>
          <p:nvSpPr>
            <p:cNvPr id="88" name="TextBox 50">
              <a:extLst>
                <a:ext uri="{FF2B5EF4-FFF2-40B4-BE49-F238E27FC236}">
                  <a16:creationId xmlns:a16="http://schemas.microsoft.com/office/drawing/2014/main" xmlns="" id="{87F6A02E-170D-4BC1-8D2B-8F42B08C9DEA}"/>
                </a:ext>
              </a:extLst>
            </p:cNvPr>
            <p:cNvSpPr txBox="1"/>
            <p:nvPr/>
          </p:nvSpPr>
          <p:spPr>
            <a:xfrm>
              <a:off x="2418075" y="1664703"/>
              <a:ext cx="1418327" cy="219716"/>
            </a:xfrm>
            <a:prstGeom prst="rect">
              <a:avLst/>
            </a:prstGeom>
            <a:noFill/>
          </p:spPr>
          <p:txBody>
            <a:bodyPr wrap="square" rtlCol="0">
              <a:spAutoFit/>
            </a:bodyPr>
            <a:lstStyle/>
            <a:p>
              <a:pPr defTabSz="685800"/>
              <a:r>
                <a:rPr lang="en-US" sz="2800" b="1" dirty="0">
                  <a:solidFill>
                    <a:prstClr val="black"/>
                  </a:solidFill>
                  <a:latin typeface="Calibri" panose="020F0502020204030204"/>
                </a:rPr>
                <a:t>Anaemia</a:t>
              </a:r>
            </a:p>
          </p:txBody>
        </p:sp>
        <p:sp>
          <p:nvSpPr>
            <p:cNvPr id="89" name="TextBox 51">
              <a:extLst>
                <a:ext uri="{FF2B5EF4-FFF2-40B4-BE49-F238E27FC236}">
                  <a16:creationId xmlns:a16="http://schemas.microsoft.com/office/drawing/2014/main" xmlns="" id="{CA159DB2-E387-4234-8FB4-413003ED310F}"/>
                </a:ext>
              </a:extLst>
            </p:cNvPr>
            <p:cNvSpPr txBox="1"/>
            <p:nvPr/>
          </p:nvSpPr>
          <p:spPr>
            <a:xfrm>
              <a:off x="1725716" y="4822813"/>
              <a:ext cx="1519481" cy="219716"/>
            </a:xfrm>
            <a:prstGeom prst="rect">
              <a:avLst/>
            </a:prstGeom>
            <a:noFill/>
          </p:spPr>
          <p:txBody>
            <a:bodyPr wrap="square" rtlCol="0">
              <a:spAutoFit/>
            </a:bodyPr>
            <a:lstStyle/>
            <a:p>
              <a:pPr defTabSz="685800"/>
              <a:r>
                <a:rPr lang="en-US" sz="2800" b="1" dirty="0">
                  <a:solidFill>
                    <a:prstClr val="black"/>
                  </a:solidFill>
                  <a:latin typeface="Calibri" panose="020F0502020204030204"/>
                </a:rPr>
                <a:t>  Overweight</a:t>
              </a:r>
            </a:p>
          </p:txBody>
        </p:sp>
        <p:sp>
          <p:nvSpPr>
            <p:cNvPr id="90" name="TextBox 52">
              <a:extLst>
                <a:ext uri="{FF2B5EF4-FFF2-40B4-BE49-F238E27FC236}">
                  <a16:creationId xmlns:a16="http://schemas.microsoft.com/office/drawing/2014/main" xmlns="" id="{866E2444-225B-4198-89E3-2DB44C752C8F}"/>
                </a:ext>
              </a:extLst>
            </p:cNvPr>
            <p:cNvSpPr txBox="1"/>
            <p:nvPr/>
          </p:nvSpPr>
          <p:spPr>
            <a:xfrm>
              <a:off x="4873048" y="1816790"/>
              <a:ext cx="1202273" cy="219716"/>
            </a:xfrm>
            <a:prstGeom prst="rect">
              <a:avLst/>
            </a:prstGeom>
            <a:noFill/>
          </p:spPr>
          <p:txBody>
            <a:bodyPr wrap="square" rtlCol="0">
              <a:spAutoFit/>
            </a:bodyPr>
            <a:lstStyle/>
            <a:p>
              <a:pPr defTabSz="685800"/>
              <a:r>
                <a:rPr lang="en-US" sz="2800" b="1" dirty="0">
                  <a:solidFill>
                    <a:prstClr val="black"/>
                  </a:solidFill>
                  <a:latin typeface="Calibri" panose="020F0502020204030204"/>
                </a:rPr>
                <a:t>Stunting</a:t>
              </a:r>
            </a:p>
          </p:txBody>
        </p:sp>
        <p:sp>
          <p:nvSpPr>
            <p:cNvPr id="91" name="TextBox 56">
              <a:extLst>
                <a:ext uri="{FF2B5EF4-FFF2-40B4-BE49-F238E27FC236}">
                  <a16:creationId xmlns:a16="http://schemas.microsoft.com/office/drawing/2014/main" xmlns="" id="{183537D4-F1E5-4F67-B2A0-CCD521C43A80}"/>
                </a:ext>
              </a:extLst>
            </p:cNvPr>
            <p:cNvSpPr txBox="1"/>
            <p:nvPr/>
          </p:nvSpPr>
          <p:spPr>
            <a:xfrm>
              <a:off x="3809065" y="2187322"/>
              <a:ext cx="744664" cy="581602"/>
            </a:xfrm>
            <a:prstGeom prst="rect">
              <a:avLst/>
            </a:prstGeom>
            <a:noFill/>
          </p:spPr>
          <p:txBody>
            <a:bodyPr wrap="square" rtlCol="0">
              <a:spAutoFit/>
            </a:bodyPr>
            <a:lstStyle/>
            <a:p>
              <a:pPr defTabSz="685800"/>
              <a:r>
                <a:rPr lang="fr-FR" sz="2800" b="1" dirty="0">
                  <a:solidFill>
                    <a:prstClr val="black"/>
                  </a:solidFill>
                  <a:latin typeface="Calibri" panose="020F0502020204030204"/>
                </a:rPr>
                <a:t>B</a:t>
              </a:r>
            </a:p>
            <a:p>
              <a:pPr defTabSz="685800"/>
              <a:r>
                <a:rPr lang="fr-FR" sz="2800" dirty="0">
                  <a:latin typeface="Calibri" panose="020F0502020204030204"/>
                </a:rPr>
                <a:t>Nigeria</a:t>
              </a:r>
            </a:p>
            <a:p>
              <a:pPr defTabSz="685800"/>
              <a:r>
                <a:rPr lang="fr-FR" sz="2800" dirty="0">
                  <a:solidFill>
                    <a:prstClr val="black"/>
                  </a:solidFill>
                  <a:latin typeface="Calibri" panose="020F0502020204030204"/>
                </a:rPr>
                <a:t>Benin</a:t>
              </a:r>
            </a:p>
          </p:txBody>
        </p:sp>
        <p:sp>
          <p:nvSpPr>
            <p:cNvPr id="92" name="TextBox 58">
              <a:extLst>
                <a:ext uri="{FF2B5EF4-FFF2-40B4-BE49-F238E27FC236}">
                  <a16:creationId xmlns:a16="http://schemas.microsoft.com/office/drawing/2014/main" xmlns="" id="{60AEB6A0-35E0-48A1-B34A-F00C4720E875}"/>
                </a:ext>
              </a:extLst>
            </p:cNvPr>
            <p:cNvSpPr txBox="1"/>
            <p:nvPr/>
          </p:nvSpPr>
          <p:spPr>
            <a:xfrm>
              <a:off x="2722803" y="3619438"/>
              <a:ext cx="1087170" cy="581602"/>
            </a:xfrm>
            <a:prstGeom prst="rect">
              <a:avLst/>
            </a:prstGeom>
            <a:noFill/>
          </p:spPr>
          <p:txBody>
            <a:bodyPr wrap="square" rtlCol="0">
              <a:spAutoFit/>
            </a:bodyPr>
            <a:lstStyle/>
            <a:p>
              <a:pPr defTabSz="685800"/>
              <a:r>
                <a:rPr lang="fr-FR" sz="2800" b="1" dirty="0">
                  <a:solidFill>
                    <a:prstClr val="black"/>
                  </a:solidFill>
                  <a:latin typeface="Calibri" panose="020F0502020204030204"/>
                </a:rPr>
                <a:t>C</a:t>
              </a:r>
            </a:p>
            <a:p>
              <a:pPr defTabSz="685800"/>
              <a:r>
                <a:rPr lang="fr-FR" sz="2800" dirty="0">
                  <a:solidFill>
                    <a:prstClr val="black"/>
                  </a:solidFill>
                  <a:latin typeface="Calibri" panose="020F0502020204030204"/>
                </a:rPr>
                <a:t>Ivory </a:t>
              </a:r>
              <a:r>
                <a:rPr lang="en-US" sz="2800" dirty="0">
                  <a:solidFill>
                    <a:prstClr val="black"/>
                  </a:solidFill>
                  <a:latin typeface="Calibri" panose="020F0502020204030204"/>
                </a:rPr>
                <a:t>Coast</a:t>
              </a:r>
            </a:p>
            <a:p>
              <a:pPr defTabSz="685800"/>
              <a:r>
                <a:rPr lang="en-US" sz="2800" dirty="0">
                  <a:solidFill>
                    <a:prstClr val="black"/>
                  </a:solidFill>
                  <a:latin typeface="Calibri" panose="020F0502020204030204"/>
                </a:rPr>
                <a:t>Gambia</a:t>
              </a:r>
            </a:p>
          </p:txBody>
        </p:sp>
        <p:sp>
          <p:nvSpPr>
            <p:cNvPr id="93" name="TextBox 59">
              <a:extLst>
                <a:ext uri="{FF2B5EF4-FFF2-40B4-BE49-F238E27FC236}">
                  <a16:creationId xmlns:a16="http://schemas.microsoft.com/office/drawing/2014/main" xmlns="" id="{8032D85E-CD80-4073-9DE0-4812675BE279}"/>
                </a:ext>
              </a:extLst>
            </p:cNvPr>
            <p:cNvSpPr txBox="1"/>
            <p:nvPr/>
          </p:nvSpPr>
          <p:spPr>
            <a:xfrm>
              <a:off x="3756439" y="3530976"/>
              <a:ext cx="1087170" cy="943487"/>
            </a:xfrm>
            <a:prstGeom prst="rect">
              <a:avLst/>
            </a:prstGeom>
            <a:noFill/>
          </p:spPr>
          <p:txBody>
            <a:bodyPr wrap="square" rtlCol="0">
              <a:spAutoFit/>
            </a:bodyPr>
            <a:lstStyle/>
            <a:p>
              <a:pPr defTabSz="685800"/>
              <a:r>
                <a:rPr lang="fr-FR" sz="2800" b="1" dirty="0">
                  <a:solidFill>
                    <a:prstClr val="black"/>
                  </a:solidFill>
                  <a:latin typeface="Calibri" panose="020F0502020204030204"/>
                </a:rPr>
                <a:t>D</a:t>
              </a:r>
            </a:p>
            <a:p>
              <a:pPr defTabSz="685800"/>
              <a:r>
                <a:rPr lang="en-US" sz="2800" dirty="0">
                  <a:solidFill>
                    <a:prstClr val="black"/>
                  </a:solidFill>
                  <a:latin typeface="Calibri" panose="020F0502020204030204"/>
                </a:rPr>
                <a:t>Guinea</a:t>
              </a:r>
            </a:p>
            <a:p>
              <a:pPr defTabSz="685800"/>
              <a:r>
                <a:rPr lang="fr-FR" sz="2800" dirty="0">
                  <a:solidFill>
                    <a:prstClr val="black"/>
                  </a:solidFill>
                  <a:latin typeface="Calibri" panose="020F0502020204030204"/>
                </a:rPr>
                <a:t>Mali </a:t>
              </a:r>
            </a:p>
            <a:p>
              <a:pPr defTabSz="685800"/>
              <a:r>
                <a:rPr lang="fr-FR" sz="2800" dirty="0">
                  <a:solidFill>
                    <a:prstClr val="black"/>
                  </a:solidFill>
                  <a:latin typeface="Calibri" panose="020F0502020204030204"/>
                </a:rPr>
                <a:t>S</a:t>
              </a:r>
              <a:r>
                <a:rPr lang="en-US" sz="2800" dirty="0">
                  <a:solidFill>
                    <a:prstClr val="black"/>
                  </a:solidFill>
                  <a:latin typeface="Calibri" panose="020F0502020204030204"/>
                </a:rPr>
                <a:t>ierra Leone</a:t>
              </a:r>
            </a:p>
            <a:p>
              <a:pPr defTabSz="685800"/>
              <a:r>
                <a:rPr lang="fr-FR" sz="2800" dirty="0">
                  <a:solidFill>
                    <a:prstClr val="black"/>
                  </a:solidFill>
                  <a:latin typeface="Calibri" panose="020F0502020204030204"/>
                </a:rPr>
                <a:t>N</a:t>
              </a:r>
              <a:r>
                <a:rPr lang="en-US" sz="2800" dirty="0">
                  <a:solidFill>
                    <a:prstClr val="black"/>
                  </a:solidFill>
                  <a:latin typeface="Calibri" panose="020F0502020204030204"/>
                </a:rPr>
                <a:t>iger</a:t>
              </a:r>
              <a:endParaRPr lang="fr-FR" sz="2800" dirty="0">
                <a:solidFill>
                  <a:prstClr val="black"/>
                </a:solidFill>
                <a:latin typeface="Calibri" panose="020F0502020204030204"/>
              </a:endParaRPr>
            </a:p>
          </p:txBody>
        </p:sp>
        <p:sp>
          <p:nvSpPr>
            <p:cNvPr id="95" name="TextBox 60">
              <a:extLst>
                <a:ext uri="{FF2B5EF4-FFF2-40B4-BE49-F238E27FC236}">
                  <a16:creationId xmlns:a16="http://schemas.microsoft.com/office/drawing/2014/main" xmlns="" id="{3A6E095C-5CA6-4EE0-84E7-559F3E1EF399}"/>
                </a:ext>
              </a:extLst>
            </p:cNvPr>
            <p:cNvSpPr txBox="1"/>
            <p:nvPr/>
          </p:nvSpPr>
          <p:spPr>
            <a:xfrm>
              <a:off x="4532603" y="4729078"/>
              <a:ext cx="598219" cy="400659"/>
            </a:xfrm>
            <a:prstGeom prst="rect">
              <a:avLst/>
            </a:prstGeom>
            <a:noFill/>
          </p:spPr>
          <p:txBody>
            <a:bodyPr wrap="square" rtlCol="0">
              <a:spAutoFit/>
            </a:bodyPr>
            <a:lstStyle/>
            <a:p>
              <a:pPr defTabSz="685800"/>
              <a:r>
                <a:rPr lang="fr-FR" sz="2800" b="1" dirty="0">
                  <a:solidFill>
                    <a:prstClr val="black"/>
                  </a:solidFill>
                  <a:latin typeface="Calibri" panose="020F0502020204030204"/>
                </a:rPr>
                <a:t>E</a:t>
              </a:r>
            </a:p>
            <a:p>
              <a:pPr defTabSz="685800"/>
              <a:r>
                <a:rPr lang="fr-FR" sz="2800" dirty="0">
                  <a:solidFill>
                    <a:prstClr val="black"/>
                  </a:solidFill>
                  <a:latin typeface="Calibri" panose="020F0502020204030204"/>
                </a:rPr>
                <a:t>Liberia</a:t>
              </a:r>
              <a:endParaRPr lang="en-US" sz="2800" dirty="0">
                <a:solidFill>
                  <a:prstClr val="black"/>
                </a:solidFill>
                <a:latin typeface="Calibri" panose="020F0502020204030204"/>
              </a:endParaRPr>
            </a:p>
          </p:txBody>
        </p:sp>
        <p:sp>
          <p:nvSpPr>
            <p:cNvPr id="96" name="TextBox 6">
              <a:extLst>
                <a:ext uri="{FF2B5EF4-FFF2-40B4-BE49-F238E27FC236}">
                  <a16:creationId xmlns:a16="http://schemas.microsoft.com/office/drawing/2014/main" xmlns="" id="{AA5765E5-B3A4-4B2F-959E-77410C0DA169}"/>
                </a:ext>
              </a:extLst>
            </p:cNvPr>
            <p:cNvSpPr txBox="1"/>
            <p:nvPr/>
          </p:nvSpPr>
          <p:spPr>
            <a:xfrm>
              <a:off x="2789281" y="2122152"/>
              <a:ext cx="1047121" cy="1124430"/>
            </a:xfrm>
            <a:prstGeom prst="rect">
              <a:avLst/>
            </a:prstGeom>
            <a:noFill/>
          </p:spPr>
          <p:txBody>
            <a:bodyPr wrap="square" rtlCol="0">
              <a:spAutoFit/>
            </a:bodyPr>
            <a:lstStyle/>
            <a:p>
              <a:pPr defTabSz="685800"/>
              <a:r>
                <a:rPr lang="fr-FR" sz="2800" b="1" dirty="0">
                  <a:solidFill>
                    <a:prstClr val="black"/>
                  </a:solidFill>
                  <a:latin typeface="Calibri" panose="020F0502020204030204"/>
                </a:rPr>
                <a:t>A </a:t>
              </a:r>
            </a:p>
            <a:p>
              <a:pPr defTabSz="685800"/>
              <a:r>
                <a:rPr lang="fr-FR" sz="2800" dirty="0">
                  <a:latin typeface="Calibri" panose="020F0502020204030204"/>
                </a:rPr>
                <a:t>Burkina Faso</a:t>
              </a:r>
            </a:p>
            <a:p>
              <a:pPr defTabSz="685800"/>
              <a:r>
                <a:rPr lang="en-US" sz="2800" dirty="0">
                  <a:latin typeface="Calibri" panose="020F0502020204030204"/>
                </a:rPr>
                <a:t>Senegal</a:t>
              </a:r>
            </a:p>
            <a:p>
              <a:pPr defTabSz="685800"/>
              <a:r>
                <a:rPr lang="fr-FR" sz="2800" dirty="0">
                  <a:latin typeface="Calibri" panose="020F0502020204030204"/>
                </a:rPr>
                <a:t>Ghana</a:t>
              </a:r>
            </a:p>
            <a:p>
              <a:pPr defTabSz="685800"/>
              <a:r>
                <a:rPr lang="fr-FR" sz="2800" dirty="0">
                  <a:solidFill>
                    <a:prstClr val="black"/>
                  </a:solidFill>
                  <a:latin typeface="Calibri" panose="020F0502020204030204"/>
                </a:rPr>
                <a:t>Togo</a:t>
              </a:r>
            </a:p>
            <a:p>
              <a:pPr defTabSz="685800"/>
              <a:r>
                <a:rPr lang="en-US" sz="2800" dirty="0">
                  <a:solidFill>
                    <a:prstClr val="black"/>
                  </a:solidFill>
                  <a:latin typeface="Calibri" panose="020F0502020204030204"/>
                </a:rPr>
                <a:t>Mauritania</a:t>
              </a:r>
            </a:p>
          </p:txBody>
        </p:sp>
        <p:sp>
          <p:nvSpPr>
            <p:cNvPr id="134" name="TextBox 3">
              <a:extLst>
                <a:ext uri="{FF2B5EF4-FFF2-40B4-BE49-F238E27FC236}">
                  <a16:creationId xmlns:a16="http://schemas.microsoft.com/office/drawing/2014/main" xmlns="" id="{2527ACAA-AEDC-4E10-A39F-2FFE22E560F1}"/>
                </a:ext>
              </a:extLst>
            </p:cNvPr>
            <p:cNvSpPr txBox="1"/>
            <p:nvPr/>
          </p:nvSpPr>
          <p:spPr>
            <a:xfrm>
              <a:off x="2737909" y="5366894"/>
              <a:ext cx="1184861" cy="219716"/>
            </a:xfrm>
            <a:prstGeom prst="rect">
              <a:avLst/>
            </a:prstGeom>
            <a:noFill/>
            <a:ln>
              <a:noFill/>
            </a:ln>
          </p:spPr>
          <p:txBody>
            <a:bodyPr wrap="square" rtlCol="0">
              <a:spAutoFit/>
            </a:bodyPr>
            <a:lstStyle/>
            <a:p>
              <a:pPr defTabSz="685800"/>
              <a:r>
                <a:rPr lang="en-US" sz="2800" dirty="0">
                  <a:solidFill>
                    <a:prstClr val="black"/>
                  </a:solidFill>
                  <a:latin typeface="Calibri" panose="020F0502020204030204"/>
                </a:rPr>
                <a:t>Guinea-Bissau</a:t>
              </a:r>
            </a:p>
          </p:txBody>
        </p:sp>
      </p:grpSp>
      <p:sp>
        <p:nvSpPr>
          <p:cNvPr id="135" name="TextBox 17">
            <a:extLst>
              <a:ext uri="{FF2B5EF4-FFF2-40B4-BE49-F238E27FC236}">
                <a16:creationId xmlns:a16="http://schemas.microsoft.com/office/drawing/2014/main" xmlns="" id="{F6F149AF-CD74-4E09-ABB5-225F07B790F8}"/>
              </a:ext>
            </a:extLst>
          </p:cNvPr>
          <p:cNvSpPr txBox="1"/>
          <p:nvPr/>
        </p:nvSpPr>
        <p:spPr>
          <a:xfrm>
            <a:off x="6507162" y="27030289"/>
            <a:ext cx="6781800" cy="3970318"/>
          </a:xfrm>
          <a:prstGeom prst="rect">
            <a:avLst/>
          </a:prstGeom>
          <a:noFill/>
          <a:ln>
            <a:noFill/>
          </a:ln>
        </p:spPr>
        <p:txBody>
          <a:bodyPr wrap="square" rtlCol="0">
            <a:spAutoFit/>
          </a:bodyPr>
          <a:lstStyle/>
          <a:p>
            <a:pPr defTabSz="685800"/>
            <a:r>
              <a:rPr lang="fr-FR" sz="2800" b="1" dirty="0">
                <a:solidFill>
                  <a:prstClr val="black"/>
                </a:solidFill>
                <a:latin typeface="Calibri" panose="020F0502020204030204"/>
              </a:rPr>
              <a:t>A: </a:t>
            </a:r>
            <a:r>
              <a:rPr lang="en-US" sz="2800" dirty="0">
                <a:solidFill>
                  <a:prstClr val="black"/>
                </a:solidFill>
                <a:latin typeface="Calibri" panose="020F0502020204030204"/>
              </a:rPr>
              <a:t>Anaemia and LBW</a:t>
            </a:r>
          </a:p>
          <a:p>
            <a:pPr defTabSz="685800"/>
            <a:endParaRPr lang="en-US" sz="2800" dirty="0">
              <a:solidFill>
                <a:prstClr val="black"/>
              </a:solidFill>
              <a:latin typeface="Calibri" panose="020F0502020204030204"/>
            </a:endParaRPr>
          </a:p>
          <a:p>
            <a:pPr defTabSz="685800"/>
            <a:r>
              <a:rPr lang="en-US" sz="2800" b="1" dirty="0">
                <a:solidFill>
                  <a:prstClr val="black"/>
                </a:solidFill>
                <a:latin typeface="Calibri" panose="020F0502020204030204"/>
              </a:rPr>
              <a:t>B :</a:t>
            </a:r>
            <a:r>
              <a:rPr lang="en-US" sz="2800" dirty="0">
                <a:solidFill>
                  <a:prstClr val="black"/>
                </a:solidFill>
                <a:latin typeface="Calibri" panose="020F0502020204030204"/>
              </a:rPr>
              <a:t> Anaemia, stunting, and </a:t>
            </a:r>
            <a:r>
              <a:rPr lang="en-US" sz="2800" dirty="0">
                <a:solidFill>
                  <a:prstClr val="black"/>
                </a:solidFill>
              </a:rPr>
              <a:t>LBW</a:t>
            </a:r>
          </a:p>
          <a:p>
            <a:pPr defTabSz="685800"/>
            <a:endParaRPr lang="en-US" sz="2800" dirty="0">
              <a:solidFill>
                <a:prstClr val="black"/>
              </a:solidFill>
              <a:latin typeface="Calibri" panose="020F0502020204030204"/>
            </a:endParaRPr>
          </a:p>
          <a:p>
            <a:pPr defTabSz="685800"/>
            <a:r>
              <a:rPr lang="en-US" sz="2800" b="1" dirty="0">
                <a:solidFill>
                  <a:prstClr val="black"/>
                </a:solidFill>
                <a:latin typeface="Calibri" panose="020F0502020204030204"/>
              </a:rPr>
              <a:t>C:</a:t>
            </a:r>
            <a:r>
              <a:rPr lang="en-US" sz="2800" dirty="0">
                <a:solidFill>
                  <a:prstClr val="black"/>
                </a:solidFill>
                <a:latin typeface="Calibri" panose="020F0502020204030204"/>
              </a:rPr>
              <a:t> Anaemia, </a:t>
            </a:r>
            <a:r>
              <a:rPr lang="en-US" sz="2800" dirty="0">
                <a:solidFill>
                  <a:prstClr val="black"/>
                </a:solidFill>
              </a:rPr>
              <a:t>LBW</a:t>
            </a:r>
            <a:r>
              <a:rPr lang="en-US" sz="2800" dirty="0">
                <a:solidFill>
                  <a:prstClr val="black"/>
                </a:solidFill>
                <a:latin typeface="Calibri" panose="020F0502020204030204"/>
              </a:rPr>
              <a:t>, and overweight</a:t>
            </a:r>
          </a:p>
          <a:p>
            <a:pPr defTabSz="685800"/>
            <a:endParaRPr lang="en-US" sz="2800" dirty="0">
              <a:solidFill>
                <a:prstClr val="black"/>
              </a:solidFill>
              <a:latin typeface="Calibri" panose="020F0502020204030204"/>
            </a:endParaRPr>
          </a:p>
          <a:p>
            <a:pPr defTabSz="685800"/>
            <a:r>
              <a:rPr lang="en-US" sz="2800" b="1" dirty="0">
                <a:solidFill>
                  <a:prstClr val="black"/>
                </a:solidFill>
                <a:latin typeface="Calibri" panose="020F0502020204030204"/>
              </a:rPr>
              <a:t>D: </a:t>
            </a:r>
            <a:r>
              <a:rPr lang="en-US" sz="2800" dirty="0">
                <a:solidFill>
                  <a:prstClr val="black"/>
                </a:solidFill>
                <a:latin typeface="Calibri" panose="020F0502020204030204"/>
              </a:rPr>
              <a:t>Anaemia, stunting, </a:t>
            </a:r>
            <a:r>
              <a:rPr lang="en-US" sz="2800" dirty="0">
                <a:solidFill>
                  <a:prstClr val="black"/>
                </a:solidFill>
              </a:rPr>
              <a:t>LBW</a:t>
            </a:r>
            <a:r>
              <a:rPr lang="en-US" sz="2800" dirty="0">
                <a:solidFill>
                  <a:prstClr val="black"/>
                </a:solidFill>
                <a:latin typeface="Calibri" panose="020F0502020204030204"/>
              </a:rPr>
              <a:t>, and overweight</a:t>
            </a:r>
          </a:p>
          <a:p>
            <a:pPr defTabSz="685800"/>
            <a:endParaRPr lang="en-US" sz="2800" dirty="0">
              <a:solidFill>
                <a:prstClr val="black"/>
              </a:solidFill>
              <a:latin typeface="Calibri" panose="020F0502020204030204"/>
            </a:endParaRPr>
          </a:p>
          <a:p>
            <a:pPr defTabSz="685800"/>
            <a:r>
              <a:rPr lang="en-US" sz="2800" b="1" dirty="0">
                <a:solidFill>
                  <a:prstClr val="black"/>
                </a:solidFill>
                <a:latin typeface="Calibri" panose="020F0502020204030204"/>
              </a:rPr>
              <a:t>E : </a:t>
            </a:r>
            <a:r>
              <a:rPr lang="en-US" sz="2800" dirty="0">
                <a:solidFill>
                  <a:prstClr val="black"/>
                </a:solidFill>
                <a:latin typeface="Calibri" panose="020F0502020204030204"/>
              </a:rPr>
              <a:t>Stunting, </a:t>
            </a:r>
            <a:r>
              <a:rPr lang="en-US" sz="2800" dirty="0">
                <a:solidFill>
                  <a:prstClr val="black"/>
                </a:solidFill>
              </a:rPr>
              <a:t>LBW</a:t>
            </a:r>
            <a:r>
              <a:rPr lang="en-US" sz="2800" dirty="0">
                <a:solidFill>
                  <a:prstClr val="black"/>
                </a:solidFill>
                <a:latin typeface="Calibri" panose="020F0502020204030204"/>
              </a:rPr>
              <a:t>, and overweight</a:t>
            </a:r>
            <a:endParaRPr lang="fr-FR" sz="2800" dirty="0">
              <a:solidFill>
                <a:prstClr val="black"/>
              </a:solidFill>
              <a:latin typeface="Calibri" panose="020F0502020204030204"/>
            </a:endParaRPr>
          </a:p>
        </p:txBody>
      </p:sp>
      <p:sp>
        <p:nvSpPr>
          <p:cNvPr id="70" name="TextBox 60">
            <a:extLst>
              <a:ext uri="{FF2B5EF4-FFF2-40B4-BE49-F238E27FC236}">
                <a16:creationId xmlns:a16="http://schemas.microsoft.com/office/drawing/2014/main" xmlns="" id="{C4B1FEF5-89F9-4CBB-B511-5F20F7CFEF83}"/>
              </a:ext>
            </a:extLst>
          </p:cNvPr>
          <p:cNvSpPr txBox="1"/>
          <p:nvPr/>
        </p:nvSpPr>
        <p:spPr>
          <a:xfrm>
            <a:off x="6747141" y="16180250"/>
            <a:ext cx="2357831" cy="523220"/>
          </a:xfrm>
          <a:prstGeom prst="rect">
            <a:avLst/>
          </a:prstGeom>
          <a:noFill/>
        </p:spPr>
        <p:txBody>
          <a:bodyPr wrap="square" rtlCol="0">
            <a:spAutoFit/>
          </a:bodyPr>
          <a:lstStyle/>
          <a:p>
            <a:pPr defTabSz="685800"/>
            <a:r>
              <a:rPr lang="fr-FR" sz="2800" dirty="0">
                <a:solidFill>
                  <a:prstClr val="black"/>
                </a:solidFill>
                <a:latin typeface="Calibri" panose="020F0502020204030204"/>
              </a:rPr>
              <a:t>Cabo Verde</a:t>
            </a:r>
            <a:endParaRPr lang="en-US" sz="2800" dirty="0">
              <a:solidFill>
                <a:prstClr val="black"/>
              </a:solidFill>
              <a:latin typeface="Calibri" panose="020F0502020204030204"/>
            </a:endParaRPr>
          </a:p>
        </p:txBody>
      </p:sp>
    </p:spTree>
    <p:extLst>
      <p:ext uri="{BB962C8B-B14F-4D97-AF65-F5344CB8AC3E}">
        <p14:creationId xmlns:p14="http://schemas.microsoft.com/office/powerpoint/2010/main" val="282595429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1215</TotalTime>
  <Words>557</Words>
  <Application>Microsoft Office PowerPoint</Application>
  <PresentationFormat>Custom</PresentationFormat>
  <Paragraphs>85</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Century Gothic</vt:lpstr>
      <vt:lpstr>Wingdings</vt:lpstr>
      <vt:lpstr>Office Theme</vt:lpstr>
      <vt:lpstr>Multiple Malnutrition Burdens in Children Under Five in West Africa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CURRENT LANDSCAPE OF RESEARCH ON WORLD HEALTH ASSEMBLY INDICATORS IN WEST AFRICA: A SYSTEMATIC MAP TO GUIDE DECISION-MAKING</dc:title>
  <dc:creator>Verstraeten, Roosmarijn (IFPRI)</dc:creator>
  <cp:lastModifiedBy>Samantha Reddin</cp:lastModifiedBy>
  <cp:revision>96</cp:revision>
  <cp:lastPrinted>2018-09-28T19:36:19Z</cp:lastPrinted>
  <dcterms:created xsi:type="dcterms:W3CDTF">2018-09-28T12:10:24Z</dcterms:created>
  <dcterms:modified xsi:type="dcterms:W3CDTF">2018-12-11T02:41:28Z</dcterms:modified>
</cp:coreProperties>
</file>